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8" r:id="rId8"/>
    <p:sldId id="269" r:id="rId9"/>
    <p:sldId id="264" r:id="rId10"/>
    <p:sldId id="292" r:id="rId11"/>
    <p:sldId id="271" r:id="rId12"/>
    <p:sldId id="288" r:id="rId13"/>
    <p:sldId id="274" r:id="rId14"/>
    <p:sldId id="275" r:id="rId15"/>
    <p:sldId id="289" r:id="rId16"/>
    <p:sldId id="277" r:id="rId17"/>
    <p:sldId id="290" r:id="rId18"/>
    <p:sldId id="279" r:id="rId19"/>
    <p:sldId id="278" r:id="rId20"/>
    <p:sldId id="280" r:id="rId21"/>
    <p:sldId id="281" r:id="rId22"/>
    <p:sldId id="282" r:id="rId23"/>
    <p:sldId id="291" r:id="rId24"/>
    <p:sldId id="283" r:id="rId25"/>
    <p:sldId id="284" r:id="rId26"/>
    <p:sldId id="285" r:id="rId27"/>
    <p:sldId id="287" r:id="rId28"/>
    <p:sldId id="270" r:id="rId29"/>
    <p:sldId id="256" r:id="rId30"/>
    <p:sldId id="286" r:id="rId31"/>
  </p:sldIdLst>
  <p:sldSz cx="12192000" cy="6858000"/>
  <p:notesSz cx="6858000" cy="9144000"/>
  <p:embeddedFontLst>
    <p:embeddedFont>
      <p:font typeface="MBC 1961 Medium" panose="02020603020101020101" pitchFamily="18" charset="-127"/>
      <p:regular r:id="rId32"/>
    </p:embeddedFont>
    <p:embeddedFont>
      <p:font typeface="던파 비트비트체 TTF" panose="02000803000000000000" pitchFamily="2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FF"/>
    <a:srgbClr val="2B4A9D"/>
    <a:srgbClr val="EFE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6F701-CD49-F559-14AC-602087EF67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AF301D-4203-0DEC-22C8-EC1C860BA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8E54B5-54B5-ED78-DE98-BF26402E8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72DF4D-3EA2-A9C3-F995-47169E4C5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7DAD9-FA61-9115-5EE4-B8ACAE25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519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78A5D-2B69-E89C-58BE-F985C5A5A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3F2729-65DF-9D51-4032-D869E718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BF1FAE-AE60-5BAB-5122-F62DE8D2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0A6C9-E944-28A7-CEEE-C8DBA3CAF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DD0951-5565-9E0D-3851-9469A539A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0947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D4713D-13A0-A988-83F7-410E9F0061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DAB09F-EC0C-F912-C9A4-FEB5469671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16BD85-3880-F255-17D9-A4DF948E3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E72462-DD0A-F556-5499-473833955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871F5-1EC6-1C2D-372C-27432ADD2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5977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A04A85-EB24-8E2D-78FB-81117A5ED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64B29-BB7B-7C8E-E35D-26C905086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893628-5F71-AFE8-A1BB-66BB618D2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6B98F4-A04A-F276-2B80-129DC2787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2C5D1D-9249-6BD2-C1D7-9F763FB60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8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80A14-DCE2-F896-53A5-5057F927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882E84-9321-1811-A2BD-64EB619A6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646DA0-3628-A45E-6CC2-4C07D4BD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1616-9C2E-DC42-40B0-7FEE4B2A3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AA9BF9-6B7C-1FDC-A714-EC639FF0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76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71B26-09D2-7733-90F7-486A6711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6A0003-0AAA-0645-8D2E-F777C91CDF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154E65-51E4-5D69-C9A8-0931D523C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CD9C77-A0F4-BE3F-9925-EDB651F11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23E845-D8B2-35FC-FDA5-18D62DEE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DD99604-7638-6862-7302-F98DA329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1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A0EB44-B304-9ADB-1C41-8AF46AFC8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2D0AB3-8473-4BEF-CE5F-0FBBE52C9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7982E2-05E4-F13E-BFB3-E8C2B9AA4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F2B869-4A3C-3AA3-D3AD-928BF2A28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180BD1A-9ECC-F044-2906-A0BCDD70AD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312DD9D-0E8C-D284-AE02-EAD41A2BB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622392-B711-6E51-905D-EB8CC49E9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43B7E0B-69B3-D402-2145-1AF0F1C40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2313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D3C642-8792-3E14-18BD-D5FC9FF65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B985CC-E2CF-619A-4504-28B24411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012C8E-067D-B5F6-0F02-53AC953B3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8AACBD-52E3-E746-8118-2D77CC6E9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872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635424-A07A-1781-4BC9-26396E02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9B7474C-4BF0-41E7-20C3-635DF8D0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C124A6-78FE-3A3D-9E76-E09623B9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58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452217-5C28-98D2-D719-BCED1C18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D134DB-AC2C-905E-AF8F-45877A0EA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D117E18-C013-4CDB-A3CC-A77A13345D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9C728C-6489-5343-B77C-05B3DF78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31ACEC2-4A69-CB22-8BDA-0CC9084E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7FC872-E115-3A72-83F7-C2E4B2784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47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3B02FE-D8C2-DBB5-D2EA-D940CF705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940125E-540D-3591-47DE-118A637A96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710E33-28C3-11F5-406B-4C997A4F30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3E837A5-CB00-F5A5-BBD8-EAEB0A67C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F956A4-7C7D-A434-F421-F2A9FD317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FD8AB-FBBE-1A74-1DD6-05AB4FD4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3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04EC7F5-4DC4-38C5-55C1-CCD27C3A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58A6FA1-CF12-3435-5F0F-84FA72BEC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1FEBDF-7F9F-80A2-9956-E34F082F1B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37862-0A67-4D6F-8EB6-D29CDF37486B}" type="datetimeFigureOut">
              <a:rPr lang="ko-KR" altLang="en-US" smtClean="0"/>
              <a:t>2023-08-18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D1C92A-601C-A62A-A881-84B9343BD4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5F51B4-D0EE-0BE8-942E-10A03A87FD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10E33-5BC4-4B8B-9180-0C241FDB45A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442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odeumi-@naver.com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hyperlink" Target="https://www.bing.com/create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s://gongu.copyright.or.kr/gongu/wrt/wrt/view.do?wrtSn=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hyperlink" Target="https://www.remove.bg/ko" TargetMode="External"/><Relationship Id="rId9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700000">
            <a:off x="10003307" y="1240307"/>
            <a:ext cx="4377387" cy="4377387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2700000">
            <a:off x="10241040" y="1478040"/>
            <a:ext cx="3901920" cy="39019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7428947" y="5442180"/>
            <a:ext cx="4109559" cy="4109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20801" y="2209800"/>
            <a:ext cx="4765175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9600" spc="666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Tamer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8137" y="2622856"/>
            <a:ext cx="2820639" cy="902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4400" spc="4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project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5801" y="6362313"/>
            <a:ext cx="8410919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000000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Kang HoJung </a:t>
            </a:r>
          </a:p>
        </p:txBody>
      </p:sp>
      <p:sp>
        <p:nvSpPr>
          <p:cNvPr id="13" name="Freeform 13"/>
          <p:cNvSpPr/>
          <p:nvPr/>
        </p:nvSpPr>
        <p:spPr>
          <a:xfrm>
            <a:off x="-2756289" y="669927"/>
            <a:ext cx="8662309" cy="1401719"/>
          </a:xfrm>
          <a:custGeom>
            <a:avLst/>
            <a:gdLst/>
            <a:ahLst/>
            <a:cxnLst/>
            <a:rect l="l" t="t" r="r" b="b"/>
            <a:pathLst>
              <a:path w="12993464" h="2102579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0" y="0"/>
            <a:ext cx="361068" cy="6858000"/>
            <a:chOff x="0" y="0"/>
            <a:chExt cx="157867" cy="299846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7867" cy="2998468"/>
            </a:xfrm>
            <a:custGeom>
              <a:avLst/>
              <a:gdLst/>
              <a:ahLst/>
              <a:cxnLst/>
              <a:rect l="l" t="t" r="r" b="b"/>
              <a:pathLst>
                <a:path w="157867" h="2998468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19412-B6BA-2B51-0AFD-37A75AAC0941}"/>
              </a:ext>
            </a:extLst>
          </p:cNvPr>
          <p:cNvGrpSpPr/>
          <p:nvPr/>
        </p:nvGrpSpPr>
        <p:grpSpPr>
          <a:xfrm>
            <a:off x="1421526" y="990601"/>
            <a:ext cx="6946701" cy="1882168"/>
            <a:chOff x="2133601" y="4991100"/>
            <a:chExt cx="8717694" cy="2971802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4130647" y="2994057"/>
              <a:ext cx="2971799" cy="6965891"/>
              <a:chOff x="1" y="-138529"/>
              <a:chExt cx="2529461" cy="1284998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1" y="-138529"/>
                <a:ext cx="2529461" cy="1284998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182742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594630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Widgets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668050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001" y="1041400"/>
            <a:ext cx="5950803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OverlayEntry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select_user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OverlayEntry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messege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OverlayEntry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delete_overlay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OverlayEntry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complete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Future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void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mission_complete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BuildContext context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messege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async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complete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OverlayEntry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Center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… )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FAB947C3-0BF8-5FE1-C51F-54682FD30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10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1CA84B2-7A7F-F865-B227-BA60ACBB88E4}"/>
              </a:ext>
            </a:extLst>
          </p:cNvPr>
          <p:cNvGrpSpPr/>
          <p:nvPr/>
        </p:nvGrpSpPr>
        <p:grpSpPr>
          <a:xfrm>
            <a:off x="1422402" y="3309645"/>
            <a:ext cx="6945825" cy="3206323"/>
            <a:chOff x="2133602" y="4991100"/>
            <a:chExt cx="8717693" cy="2971800"/>
          </a:xfrm>
        </p:grpSpPr>
        <p:grpSp>
          <p:nvGrpSpPr>
            <p:cNvPr id="25" name="Group 7">
              <a:extLst>
                <a:ext uri="{FF2B5EF4-FFF2-40B4-BE49-F238E27FC236}">
                  <a16:creationId xmlns:a16="http://schemas.microsoft.com/office/drawing/2014/main" id="{C5B678CD-98E8-86B6-FFAD-35103DB758B6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32" name="Freeform 8">
                <a:extLst>
                  <a:ext uri="{FF2B5EF4-FFF2-40B4-BE49-F238E27FC236}">
                    <a16:creationId xmlns:a16="http://schemas.microsoft.com/office/drawing/2014/main" id="{5888186D-8D0F-E64A-5176-FFFFFA435ABB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0" name="Group 5">
              <a:extLst>
                <a:ext uri="{FF2B5EF4-FFF2-40B4-BE49-F238E27FC236}">
                  <a16:creationId xmlns:a16="http://schemas.microsoft.com/office/drawing/2014/main" id="{312355F0-0463-2FD1-BA9A-41F28A612CA9}"/>
                </a:ext>
              </a:extLst>
            </p:cNvPr>
            <p:cNvGrpSpPr/>
            <p:nvPr/>
          </p:nvGrpSpPr>
          <p:grpSpPr>
            <a:xfrm rot="5400000">
              <a:off x="4130536" y="2994167"/>
              <a:ext cx="2971799" cy="6965668"/>
              <a:chOff x="0" y="-138488"/>
              <a:chExt cx="2529461" cy="1284957"/>
            </a:xfrm>
          </p:grpSpPr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F43E9D8A-C22D-EEEA-853D-B5CFA4494322}"/>
                  </a:ext>
                </a:extLst>
              </p:cNvPr>
              <p:cNvSpPr/>
              <p:nvPr/>
            </p:nvSpPr>
            <p:spPr>
              <a:xfrm>
                <a:off x="0" y="-138488"/>
                <a:ext cx="2529461" cy="12849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33" name="Group 14">
            <a:extLst>
              <a:ext uri="{FF2B5EF4-FFF2-40B4-BE49-F238E27FC236}">
                <a16:creationId xmlns:a16="http://schemas.microsoft.com/office/drawing/2014/main" id="{35E619D8-6725-1E05-7A77-B1BC279B12D4}"/>
              </a:ext>
            </a:extLst>
          </p:cNvPr>
          <p:cNvGrpSpPr/>
          <p:nvPr/>
        </p:nvGrpSpPr>
        <p:grpSpPr>
          <a:xfrm rot="-5400000">
            <a:off x="378988" y="2485931"/>
            <a:ext cx="553006" cy="1310982"/>
            <a:chOff x="0" y="0"/>
            <a:chExt cx="2354580" cy="5581882"/>
          </a:xfrm>
        </p:grpSpPr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68D75ED-1946-2804-6210-F6FE34A942D2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TextBox 17">
            <a:extLst>
              <a:ext uri="{FF2B5EF4-FFF2-40B4-BE49-F238E27FC236}">
                <a16:creationId xmlns:a16="http://schemas.microsoft.com/office/drawing/2014/main" id="{E43F8C39-29DE-5F11-305D-F57B3789A8DD}"/>
              </a:ext>
            </a:extLst>
          </p:cNvPr>
          <p:cNvSpPr txBox="1"/>
          <p:nvPr/>
        </p:nvSpPr>
        <p:spPr>
          <a:xfrm>
            <a:off x="894779" y="2971239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16E9C0AF-344C-DBAD-CBF9-6A51C2CD4B99}"/>
              </a:ext>
            </a:extLst>
          </p:cNvPr>
          <p:cNvSpPr txBox="1"/>
          <p:nvPr/>
        </p:nvSpPr>
        <p:spPr>
          <a:xfrm>
            <a:off x="1618679" y="2899773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DataBase </a:t>
            </a: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0BD237BB-0585-67BA-A10E-80AEEDB19B81}"/>
              </a:ext>
            </a:extLst>
          </p:cNvPr>
          <p:cNvSpPr txBox="1"/>
          <p:nvPr/>
        </p:nvSpPr>
        <p:spPr>
          <a:xfrm>
            <a:off x="1513901" y="3358131"/>
            <a:ext cx="5950803" cy="381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Future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void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_addData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async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final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db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_initeDB()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db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.insert(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'tamer'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'name'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setState(()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inputtext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.clear()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67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endParaRPr lang="en-US" altLang="ko-KR" sz="6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Future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void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_deleteData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id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slot_id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async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final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db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_initeDB()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db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.delete(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'tamer'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where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'id=?'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whereArgs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[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setState(() {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key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slot_on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keys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slot_on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key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false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Future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void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_loadData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()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async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final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db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_initeDB()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final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datalist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db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.query(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'tamer'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setState(()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dataList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datalist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33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33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333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89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65239" y="497070"/>
            <a:ext cx="221156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Home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32400" y="1701800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495633" y="1569109"/>
            <a:ext cx="449700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Pickup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once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ten times</a:t>
            </a:r>
          </a:p>
          <a:p>
            <a:endParaRPr lang="en-US" altLang="ko-KR" sz="28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Inventory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souls growth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item conversion</a:t>
            </a:r>
          </a:p>
          <a:p>
            <a:endParaRPr lang="en-US" altLang="ko-KR" sz="20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3. Dungeon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-entry dungeon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9770610-376E-3980-376B-03B1C864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107" y="1771426"/>
            <a:ext cx="7050933" cy="3288000"/>
          </a:xfrm>
          <a:prstGeom prst="rect">
            <a:avLst/>
          </a:prstGeom>
        </p:spPr>
      </p:pic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3CF1BBB0-DBAB-4FC2-4929-3F410D7E5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11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14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19412-B6BA-2B51-0AFD-37A75AAC0941}"/>
              </a:ext>
            </a:extLst>
          </p:cNvPr>
          <p:cNvGrpSpPr/>
          <p:nvPr/>
        </p:nvGrpSpPr>
        <p:grpSpPr>
          <a:xfrm>
            <a:off x="1421521" y="952501"/>
            <a:ext cx="7455779" cy="2601458"/>
            <a:chOff x="2133596" y="4991100"/>
            <a:chExt cx="8717699" cy="2971801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4126698" y="2998000"/>
              <a:ext cx="2971799" cy="6958003"/>
              <a:chOff x="0" y="-137073"/>
              <a:chExt cx="2529461" cy="1283543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-137073"/>
                <a:ext cx="2529461" cy="1283543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8A3905-37FD-9B5D-C2D0-E7FB36C0B633}"/>
              </a:ext>
            </a:extLst>
          </p:cNvPr>
          <p:cNvGrpSpPr/>
          <p:nvPr/>
        </p:nvGrpSpPr>
        <p:grpSpPr>
          <a:xfrm>
            <a:off x="1422401" y="4070283"/>
            <a:ext cx="7454898" cy="2222568"/>
            <a:chOff x="2133602" y="4991100"/>
            <a:chExt cx="8717693" cy="2971801"/>
          </a:xfrm>
        </p:grpSpPr>
        <p:grpSp>
          <p:nvGrpSpPr>
            <p:cNvPr id="39" name="Group 7">
              <a:extLst>
                <a:ext uri="{FF2B5EF4-FFF2-40B4-BE49-F238E27FC236}">
                  <a16:creationId xmlns:a16="http://schemas.microsoft.com/office/drawing/2014/main" id="{63D11F28-A6FA-B49F-5F8C-CDD1F8982AD3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6B22FD6-DFF7-7DA2-FCA5-17AEDCBDC03D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7F6ECAC0-D779-F409-F3A3-973718C99CB5}"/>
                </a:ext>
              </a:extLst>
            </p:cNvPr>
            <p:cNvGrpSpPr/>
            <p:nvPr/>
          </p:nvGrpSpPr>
          <p:grpSpPr>
            <a:xfrm rot="5400000">
              <a:off x="4126598" y="2998106"/>
              <a:ext cx="2971799" cy="6957792"/>
              <a:chOff x="1" y="-137035"/>
              <a:chExt cx="2529461" cy="1283504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3F0AF9C0-6B17-8897-742E-8655C079BA27}"/>
                  </a:ext>
                </a:extLst>
              </p:cNvPr>
              <p:cNvSpPr/>
              <p:nvPr/>
            </p:nvSpPr>
            <p:spPr>
              <a:xfrm>
                <a:off x="1" y="-137035"/>
                <a:ext cx="2529461" cy="1283504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 sz="1200" dirty="0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144642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556530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onTap : Navigator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621072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378988" y="3157962"/>
            <a:ext cx="553006" cy="1310982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524001" y="1003300"/>
            <a:ext cx="6886574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Pick page --</a:t>
            </a: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Navigator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FFC66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push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MaterialPageRoute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Pickscreen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)))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Inventory page --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Navigator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FFC66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push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MaterialPageRoute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Inforscreen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)))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500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Dungeon page --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Navigator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FFC66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push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MaterialPageRoute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dungeon_main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)))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94779" y="3634392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8679" y="3660410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User information</a:t>
            </a: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3" name="TextBox 16">
            <a:extLst>
              <a:ext uri="{FF2B5EF4-FFF2-40B4-BE49-F238E27FC236}">
                <a16:creationId xmlns:a16="http://schemas.microsoft.com/office/drawing/2014/main" id="{B5B4142C-97AB-8538-7565-2A9D9B9A3044}"/>
              </a:ext>
            </a:extLst>
          </p:cNvPr>
          <p:cNvSpPr txBox="1"/>
          <p:nvPr/>
        </p:nvSpPr>
        <p:spPr>
          <a:xfrm>
            <a:off x="1513900" y="4118769"/>
            <a:ext cx="7363399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Text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('이름 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\n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등급: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user_level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style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TextStyle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fontSize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13.0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white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Container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width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MediaQuery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FFC66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of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size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width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/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5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child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Row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children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[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'경험치 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style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TextStyle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fontSize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13.0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white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Stack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children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[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Container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width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height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black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Container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width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 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100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* 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user_exp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/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 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user_max_exp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height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Colors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yellow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24208836-83B0-52A1-4B21-6876B6209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12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62F9F4-D8F9-7D33-5EEB-1F0A2B36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798" y="4490931"/>
            <a:ext cx="3005746" cy="94911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547A592-1FEC-88CC-9634-2A6B16BC65A5}"/>
              </a:ext>
            </a:extLst>
          </p:cNvPr>
          <p:cNvCxnSpPr/>
          <p:nvPr/>
        </p:nvCxnSpPr>
        <p:spPr>
          <a:xfrm>
            <a:off x="8587013" y="4490932"/>
            <a:ext cx="2403989" cy="0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BB6379-2021-6D5A-3873-1648B574577E}"/>
              </a:ext>
            </a:extLst>
          </p:cNvPr>
          <p:cNvSpPr/>
          <p:nvPr/>
        </p:nvSpPr>
        <p:spPr>
          <a:xfrm>
            <a:off x="8976101" y="4490931"/>
            <a:ext cx="3005746" cy="949114"/>
          </a:xfrm>
          <a:prstGeom prst="rect">
            <a:avLst/>
          </a:prstGeom>
          <a:noFill/>
          <a:ln w="28575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9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65239" y="497070"/>
            <a:ext cx="287196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Pickup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05766" y="1717111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495633" y="2068264"/>
            <a:ext cx="44970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Pick Type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Ten times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once</a:t>
            </a:r>
          </a:p>
          <a:p>
            <a:endParaRPr lang="en-US" altLang="ko-KR" sz="28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Counter</a:t>
            </a:r>
          </a:p>
        </p:txBody>
      </p:sp>
      <p:pic>
        <p:nvPicPr>
          <p:cNvPr id="21" name="그림 20" descr="일렉트릭 블루, 스크린샷이(가) 표시된 사진&#10;&#10;자동 생성된 설명">
            <a:extLst>
              <a:ext uri="{FF2B5EF4-FFF2-40B4-BE49-F238E27FC236}">
                <a16:creationId xmlns:a16="http://schemas.microsoft.com/office/drawing/2014/main" id="{1E88D34B-DDD0-DB99-686D-AFB51E364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957" y="1786737"/>
            <a:ext cx="6763571" cy="3288000"/>
          </a:xfrm>
          <a:prstGeom prst="rect">
            <a:avLst/>
          </a:prstGeom>
        </p:spPr>
      </p:pic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C5E20CC6-942E-552D-9739-19465A40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13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0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19412-B6BA-2B51-0AFD-37A75AAC0941}"/>
              </a:ext>
            </a:extLst>
          </p:cNvPr>
          <p:cNvGrpSpPr/>
          <p:nvPr/>
        </p:nvGrpSpPr>
        <p:grpSpPr>
          <a:xfrm>
            <a:off x="1421523" y="897596"/>
            <a:ext cx="5811799" cy="2851785"/>
            <a:chOff x="2133596" y="4991100"/>
            <a:chExt cx="8717699" cy="2971801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4029265" y="3095433"/>
              <a:ext cx="2971799" cy="6763137"/>
              <a:chOff x="0" y="-101126"/>
              <a:chExt cx="2529461" cy="1247596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-101126"/>
                <a:ext cx="2529461" cy="1247596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89738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501626"/>
            <a:ext cx="2119695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Pick result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575046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4001" y="948396"/>
            <a:ext cx="5950803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i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++)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(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Random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().nextInt(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30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 +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15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pickresult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Grade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'nomal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nomal_ran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&amp;&amp;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25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endParaRPr lang="en-US" altLang="ko-KR" sz="1500" b="1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pickresult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Grade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‘</a:t>
            </a:r>
            <a:r>
              <a:rPr lang="en-US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rare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nomal_ran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en-US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25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pickresult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Grade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‘</a:t>
            </a:r>
            <a:r>
              <a:rPr lang="en-US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unique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nomal_ran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en-US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BB52A5B2-6BF4-2E07-048D-E93E948B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14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3BB5682-515D-C4D6-4C86-2AD56339E5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01"/>
          <a:stretch/>
        </p:blipFill>
        <p:spPr>
          <a:xfrm>
            <a:off x="1444896" y="3854649"/>
            <a:ext cx="5755990" cy="27757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9126A3-A888-B7BB-CEA5-6246EE403E36}"/>
              </a:ext>
            </a:extLst>
          </p:cNvPr>
          <p:cNvSpPr/>
          <p:nvPr/>
        </p:nvSpPr>
        <p:spPr>
          <a:xfrm>
            <a:off x="1430405" y="3840871"/>
            <a:ext cx="5770481" cy="2781454"/>
          </a:xfrm>
          <a:prstGeom prst="rect">
            <a:avLst/>
          </a:prstGeom>
          <a:noFill/>
          <a:ln w="76200">
            <a:solidFill>
              <a:srgbClr val="2B4A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8363A94-8427-0C0B-4C08-5D0333593A84}"/>
              </a:ext>
            </a:extLst>
          </p:cNvPr>
          <p:cNvCxnSpPr/>
          <p:nvPr/>
        </p:nvCxnSpPr>
        <p:spPr>
          <a:xfrm>
            <a:off x="2264907" y="3725214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7D750A8-E59D-2412-F01C-0D674A4487F9}"/>
              </a:ext>
            </a:extLst>
          </p:cNvPr>
          <p:cNvCxnSpPr/>
          <p:nvPr/>
        </p:nvCxnSpPr>
        <p:spPr>
          <a:xfrm>
            <a:off x="4326006" y="3708938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F4D396D-3C52-ADFA-DB36-61735E631DC9}"/>
              </a:ext>
            </a:extLst>
          </p:cNvPr>
          <p:cNvCxnSpPr/>
          <p:nvPr/>
        </p:nvCxnSpPr>
        <p:spPr>
          <a:xfrm>
            <a:off x="6467002" y="3737049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7A0C57-5376-8127-0322-898529E5D658}"/>
              </a:ext>
            </a:extLst>
          </p:cNvPr>
          <p:cNvGrpSpPr/>
          <p:nvPr/>
        </p:nvGrpSpPr>
        <p:grpSpPr>
          <a:xfrm>
            <a:off x="4326006" y="1482571"/>
            <a:ext cx="3228891" cy="150920"/>
            <a:chOff x="4326006" y="1482571"/>
            <a:chExt cx="3228891" cy="15092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20ACF41-4697-156F-5B6B-C69C180C632C}"/>
                </a:ext>
              </a:extLst>
            </p:cNvPr>
            <p:cNvCxnSpPr/>
            <p:nvPr/>
          </p:nvCxnSpPr>
          <p:spPr>
            <a:xfrm flipV="1">
              <a:off x="4326006" y="1482571"/>
              <a:ext cx="0" cy="15092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A4CB033A-7E67-CD5F-96A6-5F141F81B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006" y="1482571"/>
              <a:ext cx="3228891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CF99288-8CEE-D56B-C066-2CE946D31FC3}"/>
              </a:ext>
            </a:extLst>
          </p:cNvPr>
          <p:cNvCxnSpPr/>
          <p:nvPr/>
        </p:nvCxnSpPr>
        <p:spPr>
          <a:xfrm flipV="1">
            <a:off x="4144335" y="2550337"/>
            <a:ext cx="0" cy="15092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A4F775C-6A4C-50E3-EEC1-C69DF6AB2F45}"/>
              </a:ext>
            </a:extLst>
          </p:cNvPr>
          <p:cNvCxnSpPr>
            <a:cxnSpLocks/>
          </p:cNvCxnSpPr>
          <p:nvPr/>
        </p:nvCxnSpPr>
        <p:spPr>
          <a:xfrm flipH="1" flipV="1">
            <a:off x="4144335" y="2692383"/>
            <a:ext cx="4296762" cy="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AD67CBA-6E51-BB3C-F472-12A63E12D93D}"/>
              </a:ext>
            </a:extLst>
          </p:cNvPr>
          <p:cNvGrpSpPr/>
          <p:nvPr/>
        </p:nvGrpSpPr>
        <p:grpSpPr>
          <a:xfrm flipV="1">
            <a:off x="4252813" y="3253252"/>
            <a:ext cx="3228891" cy="150920"/>
            <a:chOff x="4326006" y="1482571"/>
            <a:chExt cx="3228891" cy="150920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9F17A41D-3F7E-A722-A3D4-2D4240630546}"/>
                </a:ext>
              </a:extLst>
            </p:cNvPr>
            <p:cNvCxnSpPr/>
            <p:nvPr/>
          </p:nvCxnSpPr>
          <p:spPr>
            <a:xfrm flipV="1">
              <a:off x="4326006" y="1482571"/>
              <a:ext cx="0" cy="15092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014A3C29-BBB5-72EF-C8CC-85A0A0E000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6006" y="1482571"/>
              <a:ext cx="3228891" cy="0"/>
            </a:xfrm>
            <a:prstGeom prst="line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그림 35" descr="예술, 창의성, 장식이(가) 표시된 사진&#10;&#10;중간 신뢰도로 자동 생성된 설명">
            <a:extLst>
              <a:ext uri="{FF2B5EF4-FFF2-40B4-BE49-F238E27FC236}">
                <a16:creationId xmlns:a16="http://schemas.microsoft.com/office/drawing/2014/main" id="{0E0DF665-B740-B668-A7E3-5B831BA602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86" y="731064"/>
            <a:ext cx="792230" cy="1094745"/>
          </a:xfrm>
          <a:prstGeom prst="rect">
            <a:avLst/>
          </a:prstGeom>
        </p:spPr>
      </p:pic>
      <p:pic>
        <p:nvPicPr>
          <p:cNvPr id="37" name="그림 36" descr="창의성, 예술, 장식이(가) 표시된 사진&#10;&#10;자동 생성된 설명">
            <a:extLst>
              <a:ext uri="{FF2B5EF4-FFF2-40B4-BE49-F238E27FC236}">
                <a16:creationId xmlns:a16="http://schemas.microsoft.com/office/drawing/2014/main" id="{BE9891C8-5833-62C7-5966-12C96A69A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339" y="2698076"/>
            <a:ext cx="703965" cy="1094400"/>
          </a:xfrm>
          <a:prstGeom prst="rect">
            <a:avLst/>
          </a:prstGeom>
        </p:spPr>
      </p:pic>
      <p:pic>
        <p:nvPicPr>
          <p:cNvPr id="50" name="그림 49" descr="창의성, 예술, 장식이(가) 표시된 사진&#10;&#10;자동 생성된 설명">
            <a:extLst>
              <a:ext uri="{FF2B5EF4-FFF2-40B4-BE49-F238E27FC236}">
                <a16:creationId xmlns:a16="http://schemas.microsoft.com/office/drawing/2014/main" id="{84CEEA7F-5792-4CF9-9B70-F655460FBD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755" y="1901606"/>
            <a:ext cx="718484" cy="10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74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A9A6985F-AF23-A6D9-3616-C0972C8B9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527" y="2652942"/>
            <a:ext cx="5886450" cy="2838450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8A3905-37FD-9B5D-C2D0-E7FB36C0B633}"/>
              </a:ext>
            </a:extLst>
          </p:cNvPr>
          <p:cNvGrpSpPr/>
          <p:nvPr/>
        </p:nvGrpSpPr>
        <p:grpSpPr>
          <a:xfrm>
            <a:off x="1421527" y="1596040"/>
            <a:ext cx="5811795" cy="961205"/>
            <a:chOff x="2133602" y="4991100"/>
            <a:chExt cx="8717693" cy="2971800"/>
          </a:xfrm>
        </p:grpSpPr>
        <p:grpSp>
          <p:nvGrpSpPr>
            <p:cNvPr id="39" name="Group 7">
              <a:extLst>
                <a:ext uri="{FF2B5EF4-FFF2-40B4-BE49-F238E27FC236}">
                  <a16:creationId xmlns:a16="http://schemas.microsoft.com/office/drawing/2014/main" id="{63D11F28-A6FA-B49F-5F8C-CDD1F8982AD3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6B22FD6-DFF7-7DA2-FCA5-17AEDCBDC03D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7F6ECAC0-D779-F409-F3A3-973718C99CB5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3F0AF9C0-6B17-8897-742E-8655C079BA2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378988" y="813431"/>
            <a:ext cx="553006" cy="1310982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4779" y="1298739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8679" y="1227273"/>
            <a:ext cx="1471353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Counter </a:t>
            </a:r>
          </a:p>
        </p:txBody>
      </p: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3" name="TextBox 16">
            <a:extLst>
              <a:ext uri="{FF2B5EF4-FFF2-40B4-BE49-F238E27FC236}">
                <a16:creationId xmlns:a16="http://schemas.microsoft.com/office/drawing/2014/main" id="{B5B4142C-97AB-8538-7565-2A9D9B9A3044}"/>
              </a:ext>
            </a:extLst>
          </p:cNvPr>
          <p:cNvSpPr txBox="1"/>
          <p:nvPr/>
        </p:nvSpPr>
        <p:spPr>
          <a:xfrm>
            <a:off x="1500051" y="1622478"/>
            <a:ext cx="5950803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70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pickresult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Grade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'unique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unique_ran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pickresult_ten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.add(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pickresult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BB52A5B2-6BF4-2E07-048D-E93E948B4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15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51B0CA1-2BDF-7CF3-4532-C483307D6B38}"/>
              </a:ext>
            </a:extLst>
          </p:cNvPr>
          <p:cNvSpPr/>
          <p:nvPr/>
        </p:nvSpPr>
        <p:spPr>
          <a:xfrm>
            <a:off x="1421527" y="2647818"/>
            <a:ext cx="5886449" cy="2843574"/>
          </a:xfrm>
          <a:prstGeom prst="rect">
            <a:avLst/>
          </a:prstGeom>
          <a:noFill/>
          <a:ln w="76200">
            <a:solidFill>
              <a:srgbClr val="2B4A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8F25CD0-B1B3-007C-F648-8CA2672748D7}"/>
              </a:ext>
            </a:extLst>
          </p:cNvPr>
          <p:cNvCxnSpPr/>
          <p:nvPr/>
        </p:nvCxnSpPr>
        <p:spPr>
          <a:xfrm>
            <a:off x="2256029" y="2532161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5E7F271-AE23-56A5-9FBB-DFB6E7CEF47D}"/>
              </a:ext>
            </a:extLst>
          </p:cNvPr>
          <p:cNvCxnSpPr/>
          <p:nvPr/>
        </p:nvCxnSpPr>
        <p:spPr>
          <a:xfrm>
            <a:off x="4317128" y="2515885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427F69-5B0C-07BC-1191-BB760A349A34}"/>
              </a:ext>
            </a:extLst>
          </p:cNvPr>
          <p:cNvCxnSpPr/>
          <p:nvPr/>
        </p:nvCxnSpPr>
        <p:spPr>
          <a:xfrm>
            <a:off x="6458124" y="2543996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 descr="스크린샷, 일렉트릭 블루이(가) 표시된 사진&#10;&#10;자동 생성된 설명">
            <a:extLst>
              <a:ext uri="{FF2B5EF4-FFF2-40B4-BE49-F238E27FC236}">
                <a16:creationId xmlns:a16="http://schemas.microsoft.com/office/drawing/2014/main" id="{7CE17279-20DF-3766-6DD4-D443ED722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321" y="4305798"/>
            <a:ext cx="3801536" cy="185944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0092AA5-B1AD-4D36-93E4-C4057B63B789}"/>
              </a:ext>
            </a:extLst>
          </p:cNvPr>
          <p:cNvSpPr/>
          <p:nvPr/>
        </p:nvSpPr>
        <p:spPr>
          <a:xfrm>
            <a:off x="3667504" y="4314451"/>
            <a:ext cx="3801536" cy="1850794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8129FC2-14D6-A8DE-6C36-A717C849B9EA}"/>
              </a:ext>
            </a:extLst>
          </p:cNvPr>
          <p:cNvCxnSpPr/>
          <p:nvPr/>
        </p:nvCxnSpPr>
        <p:spPr>
          <a:xfrm flipV="1">
            <a:off x="2658395" y="4608924"/>
            <a:ext cx="996222" cy="712706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70EDB3F-0709-4CAB-C3F3-6ACC5E8681A3}"/>
              </a:ext>
            </a:extLst>
          </p:cNvPr>
          <p:cNvCxnSpPr/>
          <p:nvPr/>
        </p:nvCxnSpPr>
        <p:spPr>
          <a:xfrm>
            <a:off x="2658395" y="5312752"/>
            <a:ext cx="1009108" cy="532660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>
            <a:extLst>
              <a:ext uri="{FF2B5EF4-FFF2-40B4-BE49-F238E27FC236}">
                <a16:creationId xmlns:a16="http://schemas.microsoft.com/office/drawing/2014/main" id="{0CD7CE30-0AAA-FAD5-541D-55E878AB2515}"/>
              </a:ext>
            </a:extLst>
          </p:cNvPr>
          <p:cNvSpPr/>
          <p:nvPr/>
        </p:nvSpPr>
        <p:spPr>
          <a:xfrm>
            <a:off x="2534509" y="5206402"/>
            <a:ext cx="204186" cy="204186"/>
          </a:xfrm>
          <a:prstGeom prst="ellipse">
            <a:avLst/>
          </a:prstGeom>
          <a:solidFill>
            <a:srgbClr val="527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60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65239" y="497070"/>
            <a:ext cx="408764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Inventory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32400" y="1424148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086058" y="2120950"/>
            <a:ext cx="449700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Soul information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level up</a:t>
            </a:r>
          </a:p>
          <a:p>
            <a:endParaRPr lang="en-US" altLang="ko-KR" sz="28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Item information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-conversion</a:t>
            </a:r>
          </a:p>
          <a:p>
            <a:endParaRPr lang="en-US" altLang="ko-KR" sz="3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17" name="그림 16" descr="스크린샷, 만화 영화, 그래픽 디자인, 예술이(가) 표시된 사진&#10;&#10;자동 생성된 설명">
            <a:extLst>
              <a:ext uri="{FF2B5EF4-FFF2-40B4-BE49-F238E27FC236}">
                <a16:creationId xmlns:a16="http://schemas.microsoft.com/office/drawing/2014/main" id="{A28D5B7F-4D86-A10B-82E8-3013E02F7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493774"/>
            <a:ext cx="6840805" cy="3288000"/>
          </a:xfrm>
          <a:prstGeom prst="rect">
            <a:avLst/>
          </a:prstGeom>
        </p:spPr>
      </p:pic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2EAFB03F-97BF-1E59-2A3F-6121D7220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16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49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 descr="스크린샷, 컴퓨터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15F81CCF-4FE5-0DEA-13DA-8789A9CF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731" y="3295146"/>
            <a:ext cx="5886450" cy="2838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66A699-76A3-41CD-21DD-FA0C82F53CA5}"/>
              </a:ext>
            </a:extLst>
          </p:cNvPr>
          <p:cNvSpPr/>
          <p:nvPr/>
        </p:nvSpPr>
        <p:spPr>
          <a:xfrm>
            <a:off x="1683032" y="3272552"/>
            <a:ext cx="5886449" cy="2843574"/>
          </a:xfrm>
          <a:prstGeom prst="rect">
            <a:avLst/>
          </a:prstGeom>
          <a:noFill/>
          <a:ln w="76200">
            <a:solidFill>
              <a:srgbClr val="2B4A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992E44D-A417-101A-5A7A-49CEE870FD43}"/>
              </a:ext>
            </a:extLst>
          </p:cNvPr>
          <p:cNvCxnSpPr/>
          <p:nvPr/>
        </p:nvCxnSpPr>
        <p:spPr>
          <a:xfrm>
            <a:off x="2517534" y="3156895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7F81628-5ED9-1015-35DF-A79EE46C4521}"/>
              </a:ext>
            </a:extLst>
          </p:cNvPr>
          <p:cNvCxnSpPr/>
          <p:nvPr/>
        </p:nvCxnSpPr>
        <p:spPr>
          <a:xfrm>
            <a:off x="4578633" y="3140619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DAD9A5-2EBC-4CEB-07F7-1BA33140E674}"/>
              </a:ext>
            </a:extLst>
          </p:cNvPr>
          <p:cNvCxnSpPr/>
          <p:nvPr/>
        </p:nvCxnSpPr>
        <p:spPr>
          <a:xfrm>
            <a:off x="6719629" y="3168730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2" name="그림 31" descr="블랙, 스크린샷, 어둠이(가) 표시된 사진&#10;&#10;자동 생성된 설명">
            <a:extLst>
              <a:ext uri="{FF2B5EF4-FFF2-40B4-BE49-F238E27FC236}">
                <a16:creationId xmlns:a16="http://schemas.microsoft.com/office/drawing/2014/main" id="{A9292EA0-A1E9-4DC4-C56D-5502B62EA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866" y="4156819"/>
            <a:ext cx="4273232" cy="2304001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68442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480330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Soul information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553750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DE5B27-C755-9749-4F9B-D1E53912A2DB}"/>
              </a:ext>
            </a:extLst>
          </p:cNvPr>
          <p:cNvGrpSpPr/>
          <p:nvPr/>
        </p:nvGrpSpPr>
        <p:grpSpPr>
          <a:xfrm>
            <a:off x="1421524" y="876300"/>
            <a:ext cx="7474826" cy="2304000"/>
            <a:chOff x="1421524" y="876301"/>
            <a:chExt cx="7474826" cy="2358950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5052435" y="-608665"/>
              <a:ext cx="2358950" cy="5328881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3217452" y="-919627"/>
              <a:ext cx="2358948" cy="5950803"/>
              <a:chOff x="0" y="0"/>
              <a:chExt cx="2529461" cy="1146469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524000" y="889001"/>
            <a:ext cx="7372350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user_inventory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b="1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.containsKey(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&gt; 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-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*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4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&amp;&amp; 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&lt;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setState(()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 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??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- 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-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*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4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 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??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+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&lt;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max_exp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 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-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*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4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max_exp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'최대 레벨에 도달했습니다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.’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){</a:t>
            </a:r>
            <a:r>
              <a:rPr lang="en-US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.remove(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inventory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.remove(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64CBAE4B-C05A-BF90-4F66-A6E20FB2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17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DB2CE7-F35F-AEF4-4EEC-0173372CA6DA}"/>
              </a:ext>
            </a:extLst>
          </p:cNvPr>
          <p:cNvSpPr/>
          <p:nvPr/>
        </p:nvSpPr>
        <p:spPr>
          <a:xfrm>
            <a:off x="7453702" y="4156819"/>
            <a:ext cx="4296445" cy="2270681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78DC95B-E6BE-91DA-5FD2-B5CAB157DF43}"/>
              </a:ext>
            </a:extLst>
          </p:cNvPr>
          <p:cNvCxnSpPr/>
          <p:nvPr/>
        </p:nvCxnSpPr>
        <p:spPr>
          <a:xfrm flipV="1">
            <a:off x="6444594" y="4871179"/>
            <a:ext cx="996222" cy="712706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359CB67-C216-7FE5-AF33-853583C4E6C6}"/>
              </a:ext>
            </a:extLst>
          </p:cNvPr>
          <p:cNvCxnSpPr/>
          <p:nvPr/>
        </p:nvCxnSpPr>
        <p:spPr>
          <a:xfrm>
            <a:off x="6444594" y="5575007"/>
            <a:ext cx="1009108" cy="532660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FA15E360-CE88-9AD1-B40C-00FAB3F94CF4}"/>
              </a:ext>
            </a:extLst>
          </p:cNvPr>
          <p:cNvSpPr/>
          <p:nvPr/>
        </p:nvSpPr>
        <p:spPr>
          <a:xfrm>
            <a:off x="6320708" y="5468657"/>
            <a:ext cx="204186" cy="204186"/>
          </a:xfrm>
          <a:prstGeom prst="ellipse">
            <a:avLst/>
          </a:prstGeom>
          <a:solidFill>
            <a:srgbClr val="527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98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텍스트, 스크린샷, 컴퓨터, 멀티미디어이(가) 표시된 사진&#10;&#10;자동 생성된 설명">
            <a:extLst>
              <a:ext uri="{FF2B5EF4-FFF2-40B4-BE49-F238E27FC236}">
                <a16:creationId xmlns:a16="http://schemas.microsoft.com/office/drawing/2014/main" id="{ECD427C5-53C1-98CA-388A-8E12F1D73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373" y="4061833"/>
            <a:ext cx="4270356" cy="204922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9" name="Group 7">
            <a:extLst>
              <a:ext uri="{FF2B5EF4-FFF2-40B4-BE49-F238E27FC236}">
                <a16:creationId xmlns:a16="http://schemas.microsoft.com/office/drawing/2014/main" id="{63D11F28-A6FA-B49F-5F8C-CDD1F8982AD3}"/>
              </a:ext>
            </a:extLst>
          </p:cNvPr>
          <p:cNvGrpSpPr/>
          <p:nvPr/>
        </p:nvGrpSpPr>
        <p:grpSpPr>
          <a:xfrm rot="5400000">
            <a:off x="4662222" y="-245750"/>
            <a:ext cx="3139999" cy="5328257"/>
            <a:chOff x="0" y="0"/>
            <a:chExt cx="2529461" cy="2675357"/>
          </a:xfrm>
        </p:grpSpPr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46B22FD6-DFF7-7DA2-FCA5-17AEDCBDC03D}"/>
                </a:ext>
              </a:extLst>
            </p:cNvPr>
            <p:cNvSpPr/>
            <p:nvPr/>
          </p:nvSpPr>
          <p:spPr>
            <a:xfrm>
              <a:off x="0" y="0"/>
              <a:ext cx="2529461" cy="2675357"/>
            </a:xfrm>
            <a:custGeom>
              <a:avLst/>
              <a:gdLst/>
              <a:ahLst/>
              <a:cxnLst/>
              <a:rect l="l" t="t" r="r" b="b"/>
              <a:pathLst>
                <a:path w="2529461" h="2675357">
                  <a:moveTo>
                    <a:pt x="0" y="0"/>
                  </a:moveTo>
                  <a:lnTo>
                    <a:pt x="2529461" y="0"/>
                  </a:lnTo>
                  <a:lnTo>
                    <a:pt x="2529461" y="2675357"/>
                  </a:lnTo>
                  <a:lnTo>
                    <a:pt x="0" y="2675357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7F6ECAC0-D779-F409-F3A3-973718C99CB5}"/>
              </a:ext>
            </a:extLst>
          </p:cNvPr>
          <p:cNvGrpSpPr/>
          <p:nvPr/>
        </p:nvGrpSpPr>
        <p:grpSpPr>
          <a:xfrm rot="5400000">
            <a:off x="2827802" y="-557020"/>
            <a:ext cx="3139999" cy="5950802"/>
            <a:chOff x="0" y="0"/>
            <a:chExt cx="2529461" cy="1146469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3F0AF9C0-6B17-8897-742E-8655C079BA27}"/>
                </a:ext>
              </a:extLst>
            </p:cNvPr>
            <p:cNvSpPr/>
            <p:nvPr/>
          </p:nvSpPr>
          <p:spPr>
            <a:xfrm>
              <a:off x="0" y="0"/>
              <a:ext cx="2529461" cy="1146469"/>
            </a:xfrm>
            <a:custGeom>
              <a:avLst/>
              <a:gdLst/>
              <a:ahLst/>
              <a:cxnLst/>
              <a:rect l="l" t="t" r="r" b="b"/>
              <a:pathLst>
                <a:path w="2529461" h="1146469">
                  <a:moveTo>
                    <a:pt x="0" y="0"/>
                  </a:moveTo>
                  <a:lnTo>
                    <a:pt x="2529461" y="0"/>
                  </a:lnTo>
                  <a:lnTo>
                    <a:pt x="2529461" y="1146469"/>
                  </a:lnTo>
                  <a:lnTo>
                    <a:pt x="0" y="1146469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378988" y="24665"/>
            <a:ext cx="553006" cy="1310982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4779" y="509973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8679" y="438507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Item information</a:t>
            </a: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B5B4142C-97AB-8538-7565-2A9D9B9A3044}"/>
              </a:ext>
            </a:extLst>
          </p:cNvPr>
          <p:cNvSpPr txBox="1"/>
          <p:nvPr/>
        </p:nvSpPr>
        <p:spPr>
          <a:xfrm>
            <a:off x="1513901" y="887988"/>
            <a:ext cx="6461699" cy="42467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name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user_inventory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keys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endParaRPr lang="en-US" altLang="ko-KR" sz="1500" dirty="0">
              <a:solidFill>
                <a:srgbClr val="ED94FF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inventory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 </a:t>
            </a:r>
            <a:r>
              <a:rPr lang="en-US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… Widget Configuration … </a:t>
            </a: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b="1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Column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children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inventory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values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.toList()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endParaRPr lang="en-US" altLang="ko-KR" sz="1500" b="1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33" dirty="0"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1. Decrease function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33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2. Increase function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</a:t>
            </a: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user_inventory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]!~/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533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endParaRPr lang="ko-KR" altLang="ko-KR" sz="533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3. Max function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item_amount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user_inventory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 ~/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333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marL="304815" indent="-304815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altLang="ko-KR" sz="1333" b="1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ko-KR" sz="1333" b="1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333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ko-KR" altLang="ko-KR" sz="1333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33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64CBAE4B-C05A-BF90-4F66-A6E20FB2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18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A34F0A-9113-0F27-7E31-C8FDAF315415}"/>
              </a:ext>
            </a:extLst>
          </p:cNvPr>
          <p:cNvSpPr/>
          <p:nvPr/>
        </p:nvSpPr>
        <p:spPr>
          <a:xfrm>
            <a:off x="2383988" y="4048056"/>
            <a:ext cx="4302742" cy="2062998"/>
          </a:xfrm>
          <a:prstGeom prst="rect">
            <a:avLst/>
          </a:prstGeom>
          <a:noFill/>
          <a:ln w="76200">
            <a:solidFill>
              <a:srgbClr val="2B4A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D1A83B6-DC22-1CAB-2240-BE1BBA35F06B}"/>
              </a:ext>
            </a:extLst>
          </p:cNvPr>
          <p:cNvCxnSpPr/>
          <p:nvPr/>
        </p:nvCxnSpPr>
        <p:spPr>
          <a:xfrm>
            <a:off x="2437252" y="3932398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F214CAF-2C80-E6FD-8DEA-0D76C0557DE0}"/>
              </a:ext>
            </a:extLst>
          </p:cNvPr>
          <p:cNvCxnSpPr/>
          <p:nvPr/>
        </p:nvCxnSpPr>
        <p:spPr>
          <a:xfrm>
            <a:off x="4498351" y="3916122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DC54946-D935-67E0-D47D-055363F365A1}"/>
              </a:ext>
            </a:extLst>
          </p:cNvPr>
          <p:cNvCxnSpPr/>
          <p:nvPr/>
        </p:nvCxnSpPr>
        <p:spPr>
          <a:xfrm>
            <a:off x="6639347" y="4104034"/>
            <a:ext cx="0" cy="117599"/>
          </a:xfrm>
          <a:prstGeom prst="line">
            <a:avLst/>
          </a:prstGeom>
          <a:ln w="76200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 descr="텍스트, 스크린샷, 일렉트릭 블루, 폰트이(가) 표시된 사진&#10;&#10;자동 생성된 설명">
            <a:extLst>
              <a:ext uri="{FF2B5EF4-FFF2-40B4-BE49-F238E27FC236}">
                <a16:creationId xmlns:a16="http://schemas.microsoft.com/office/drawing/2014/main" id="{E6C82C35-EC50-08B2-557D-3FCA49448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551" y="5630060"/>
            <a:ext cx="3561099" cy="1192194"/>
          </a:xfrm>
          <a:prstGeom prst="rect">
            <a:avLst/>
          </a:prstGeom>
        </p:spPr>
      </p:pic>
      <p:pic>
        <p:nvPicPr>
          <p:cNvPr id="24" name="그림 23" descr="스크린샷, 예술, 어둠, 빛이(가) 표시된 사진&#10;&#10;자동 생성된 설명">
            <a:extLst>
              <a:ext uri="{FF2B5EF4-FFF2-40B4-BE49-F238E27FC236}">
                <a16:creationId xmlns:a16="http://schemas.microsoft.com/office/drawing/2014/main" id="{C6BAD8B2-FEE5-4D1F-354A-B21554E68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369" y="3346457"/>
            <a:ext cx="3439109" cy="339405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2DAC05-1EC0-23B2-674D-98266769963F}"/>
              </a:ext>
            </a:extLst>
          </p:cNvPr>
          <p:cNvSpPr/>
          <p:nvPr/>
        </p:nvSpPr>
        <p:spPr>
          <a:xfrm>
            <a:off x="7453703" y="3311635"/>
            <a:ext cx="3449776" cy="3423245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78C7029-1A66-4EC9-96D0-B4CBFAF76DA7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5803922" y="3311635"/>
            <a:ext cx="1621364" cy="1895284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602F440-54C3-245B-5C98-32C0A5936C0D}"/>
              </a:ext>
            </a:extLst>
          </p:cNvPr>
          <p:cNvCxnSpPr>
            <a:cxnSpLocks/>
            <a:stCxn id="32" idx="1"/>
          </p:cNvCxnSpPr>
          <p:nvPr/>
        </p:nvCxnSpPr>
        <p:spPr>
          <a:xfrm>
            <a:off x="5803922" y="5062537"/>
            <a:ext cx="1649780" cy="1672343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타원 31">
            <a:extLst>
              <a:ext uri="{FF2B5EF4-FFF2-40B4-BE49-F238E27FC236}">
                <a16:creationId xmlns:a16="http://schemas.microsoft.com/office/drawing/2014/main" id="{A9048EA6-687C-3680-19E0-6548EBE31B8B}"/>
              </a:ext>
            </a:extLst>
          </p:cNvPr>
          <p:cNvSpPr/>
          <p:nvPr/>
        </p:nvSpPr>
        <p:spPr>
          <a:xfrm>
            <a:off x="5774020" y="5032635"/>
            <a:ext cx="204186" cy="204186"/>
          </a:xfrm>
          <a:prstGeom prst="ellipse">
            <a:avLst/>
          </a:prstGeom>
          <a:solidFill>
            <a:srgbClr val="527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C232500-50F1-2EEF-A632-C84FF82B0624}"/>
              </a:ext>
            </a:extLst>
          </p:cNvPr>
          <p:cNvSpPr/>
          <p:nvPr/>
        </p:nvSpPr>
        <p:spPr>
          <a:xfrm>
            <a:off x="1739014" y="5630060"/>
            <a:ext cx="3591301" cy="1201309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F8E38442-A1BB-E8B5-A6EF-1DB67AF5A680}"/>
              </a:ext>
            </a:extLst>
          </p:cNvPr>
          <p:cNvCxnSpPr>
            <a:cxnSpLocks/>
          </p:cNvCxnSpPr>
          <p:nvPr/>
        </p:nvCxnSpPr>
        <p:spPr>
          <a:xfrm flipV="1">
            <a:off x="1740023" y="4909351"/>
            <a:ext cx="1109708" cy="727969"/>
          </a:xfrm>
          <a:prstGeom prst="line">
            <a:avLst/>
          </a:prstGeom>
          <a:ln w="28575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DFB3961-81DE-F850-D4F3-6099F225BFDE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428802" y="4904641"/>
            <a:ext cx="901507" cy="729797"/>
          </a:xfrm>
          <a:prstGeom prst="line">
            <a:avLst/>
          </a:prstGeom>
          <a:ln w="28575">
            <a:solidFill>
              <a:srgbClr val="2B4A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62CF097-5368-F8F4-4212-89D2F1B4D854}"/>
              </a:ext>
            </a:extLst>
          </p:cNvPr>
          <p:cNvSpPr/>
          <p:nvPr/>
        </p:nvSpPr>
        <p:spPr>
          <a:xfrm>
            <a:off x="2849731" y="4614880"/>
            <a:ext cx="1579071" cy="579521"/>
          </a:xfrm>
          <a:prstGeom prst="rect">
            <a:avLst/>
          </a:prstGeom>
          <a:noFill/>
          <a:ln w="28575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602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32400" y="1509873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495633" y="2210424"/>
            <a:ext cx="449700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Stage entry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-dungeon entry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2B744365-5028-C5A7-6933-0B0E0B68D2CE}"/>
              </a:ext>
            </a:extLst>
          </p:cNvPr>
          <p:cNvSpPr txBox="1"/>
          <p:nvPr/>
        </p:nvSpPr>
        <p:spPr>
          <a:xfrm>
            <a:off x="2871955" y="497070"/>
            <a:ext cx="805004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Dungeon </a:t>
            </a:r>
            <a:r>
              <a:rPr lang="en-US" sz="2000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(before entry)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7859855-5702-7A9A-FE5D-C5366FEC0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33"/>
          <a:stretch/>
        </p:blipFill>
        <p:spPr>
          <a:xfrm>
            <a:off x="5130800" y="1547525"/>
            <a:ext cx="6915405" cy="3336000"/>
          </a:xfrm>
          <a:prstGeom prst="rect">
            <a:avLst/>
          </a:prstGeom>
        </p:spPr>
      </p:pic>
      <p:sp>
        <p:nvSpPr>
          <p:cNvPr id="17" name="슬라이드 번호 개체 틀 14">
            <a:extLst>
              <a:ext uri="{FF2B5EF4-FFF2-40B4-BE49-F238E27FC236}">
                <a16:creationId xmlns:a16="http://schemas.microsoft.com/office/drawing/2014/main" id="{04592874-8B0C-775D-C545-026A0D5E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19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108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2001" y="-752213"/>
            <a:ext cx="3846779" cy="384677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127782" y="377435"/>
            <a:ext cx="1597954" cy="6103131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3025" y="5448503"/>
            <a:ext cx="1090643" cy="1088897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412152" y="377434"/>
            <a:ext cx="1090643" cy="1088897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62164" y="694790"/>
            <a:ext cx="24825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2228" y="1435100"/>
            <a:ext cx="4922117" cy="6057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17" indent="-342917">
              <a:lnSpc>
                <a:spcPts val="2800"/>
              </a:lnSpc>
              <a:buAutoNum type="arabicPeriod"/>
            </a:pPr>
            <a:r>
              <a:rPr lang="en-US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Introduction</a:t>
            </a: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(3p)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Goal (4p)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Used item (5p)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In Game (6p ~ 27p)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Now (28p)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Source (29p)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000" spc="200" dirty="0" err="1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QnA</a:t>
            </a: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(30p)</a:t>
            </a: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342917" indent="-342917">
              <a:lnSpc>
                <a:spcPts val="2800"/>
              </a:lnSpc>
              <a:buAutoNum type="arabicPeriod"/>
            </a:pP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D1E0A55D-3BDC-3F4F-B721-CED8B15A481A}"/>
              </a:ext>
            </a:extLst>
          </p:cNvPr>
          <p:cNvSpPr txBox="1">
            <a:spLocks/>
          </p:cNvSpPr>
          <p:nvPr/>
        </p:nvSpPr>
        <p:spPr>
          <a:xfrm>
            <a:off x="10668000" y="6505496"/>
            <a:ext cx="1473200" cy="300783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18" name="그림 17" descr="예술, 스크린샷, 원, 실내이(가) 표시된 사진&#10;&#10;자동 생성된 설명">
            <a:extLst>
              <a:ext uri="{FF2B5EF4-FFF2-40B4-BE49-F238E27FC236}">
                <a16:creationId xmlns:a16="http://schemas.microsoft.com/office/drawing/2014/main" id="{D646102B-EC9E-D106-D462-8B458B63F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1" r="-39321"/>
          <a:stretch/>
        </p:blipFill>
        <p:spPr>
          <a:xfrm>
            <a:off x="6217964" y="482600"/>
            <a:ext cx="10057045" cy="5892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738596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1150484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4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dungeon entry</a:t>
            </a:r>
            <a:endParaRPr lang="en-US" sz="24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94779" y="1214855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5A767F-0F0D-9196-DAD8-6AFBD44516F4}"/>
              </a:ext>
            </a:extLst>
          </p:cNvPr>
          <p:cNvGrpSpPr/>
          <p:nvPr/>
        </p:nvGrpSpPr>
        <p:grpSpPr>
          <a:xfrm>
            <a:off x="1421524" y="1546454"/>
            <a:ext cx="7236700" cy="3744119"/>
            <a:chOff x="1421524" y="1546454"/>
            <a:chExt cx="7236700" cy="4291105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3933113" y="1112446"/>
              <a:ext cx="4291103" cy="5159119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2251372" y="716608"/>
              <a:ext cx="4291103" cy="5950799"/>
              <a:chOff x="0" y="-74243"/>
              <a:chExt cx="2529461" cy="1220712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-74243"/>
                <a:ext cx="2529461" cy="1220712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524000" y="1597254"/>
            <a:ext cx="7134224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onTap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()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async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Map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dynamic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result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Navigator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i="1" dirty="0">
                <a:solidFill>
                  <a:srgbClr val="FFC66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push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6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MaterialPageRoute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lang="ko-KR" altLang="ko-KR" sz="16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oneandone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b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       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user_info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)))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setState(() {</a:t>
            </a:r>
            <a:b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for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soul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result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'clear_reward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].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keys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user_inventory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</a:t>
            </a:r>
            <a:b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  ((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user_inventory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?? </a:t>
            </a:r>
            <a:r>
              <a:rPr lang="ko-KR" altLang="ko-KR" sz="16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+ 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result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'clear_reward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][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$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]).toInt()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user_clear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1-1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result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'clear_result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user_exp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result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exp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as </a:t>
            </a:r>
            <a:r>
              <a:rPr lang="ko-KR" altLang="ko-KR" sz="16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.levelup()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user_clear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'1-1'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==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true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door_1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'asset/image/dungeon_clear.png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6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r>
              <a:rPr lang="ko-KR" altLang="ko-KR" sz="16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door_1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6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'asset/image/dungeon_not_clear.png</a:t>
            </a:r>
            <a:r>
              <a:rPr lang="ko-KR" altLang="ko-KR" sz="16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}})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6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}}</a:t>
            </a:r>
            <a:r>
              <a:rPr lang="ko-KR" altLang="ko-KR" sz="16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</a:t>
            </a:r>
            <a:endParaRPr lang="ko-KR" altLang="ko-KR" sz="16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5" name="슬라이드 번호 개체 틀 14">
            <a:extLst>
              <a:ext uri="{FF2B5EF4-FFF2-40B4-BE49-F238E27FC236}">
                <a16:creationId xmlns:a16="http://schemas.microsoft.com/office/drawing/2014/main" id="{BCEB8F25-A089-44EA-CC0B-C119AFD84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20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87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32400" y="1600200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362283" y="1621254"/>
            <a:ext cx="449700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Move limits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coordinate limits</a:t>
            </a:r>
          </a:p>
          <a:p>
            <a:endParaRPr lang="en-US" altLang="ko-KR" sz="3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Action 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coordinate setting</a:t>
            </a:r>
          </a:p>
          <a:p>
            <a:endParaRPr lang="en-US" altLang="ko-KR" sz="3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3. Battle entry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-random skill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2B744365-5028-C5A7-6933-0B0E0B68D2CE}"/>
              </a:ext>
            </a:extLst>
          </p:cNvPr>
          <p:cNvSpPr txBox="1"/>
          <p:nvPr/>
        </p:nvSpPr>
        <p:spPr>
          <a:xfrm>
            <a:off x="2871955" y="497070"/>
            <a:ext cx="611964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Dungeon </a:t>
            </a:r>
            <a:r>
              <a:rPr lang="en-US" sz="2000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(after entry)</a:t>
            </a:r>
          </a:p>
        </p:txBody>
      </p:sp>
      <p:pic>
        <p:nvPicPr>
          <p:cNvPr id="18" name="그림 17" descr="교회, 건물, 실내, 밤이(가) 표시된 사진&#10;&#10;자동 생성된 설명">
            <a:extLst>
              <a:ext uri="{FF2B5EF4-FFF2-40B4-BE49-F238E27FC236}">
                <a16:creationId xmlns:a16="http://schemas.microsoft.com/office/drawing/2014/main" id="{EE774731-9A72-81A5-DCAC-2439A21C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44" y="1669826"/>
            <a:ext cx="6807705" cy="3288000"/>
          </a:xfrm>
          <a:prstGeom prst="rect">
            <a:avLst/>
          </a:prstGeom>
        </p:spPr>
      </p:pic>
      <p:sp>
        <p:nvSpPr>
          <p:cNvPr id="17" name="슬라이드 번호 개체 틀 14">
            <a:extLst>
              <a:ext uri="{FF2B5EF4-FFF2-40B4-BE49-F238E27FC236}">
                <a16:creationId xmlns:a16="http://schemas.microsoft.com/office/drawing/2014/main" id="{DE836B9D-D597-127F-BF72-87A7B7D9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21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1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23ACD6A6-B9C5-8E4A-3E6B-A380F374159C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040601" y="2955171"/>
            <a:ext cx="1787972" cy="1505233"/>
          </a:xfrm>
          <a:prstGeom prst="bentConnector3">
            <a:avLst>
              <a:gd name="adj1" fmla="val 50000"/>
            </a:avLst>
          </a:prstGeom>
          <a:ln w="381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30342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442230"/>
            <a:ext cx="595080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4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Move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515650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19412-B6BA-2B51-0AFD-37A75AAC0941}"/>
              </a:ext>
            </a:extLst>
          </p:cNvPr>
          <p:cNvGrpSpPr/>
          <p:nvPr/>
        </p:nvGrpSpPr>
        <p:grpSpPr>
          <a:xfrm>
            <a:off x="1421526" y="838200"/>
            <a:ext cx="7112874" cy="2150082"/>
            <a:chOff x="2133602" y="4991100"/>
            <a:chExt cx="8717693" cy="2971800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524000" y="889000"/>
            <a:ext cx="6918649" cy="20774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void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move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ch_botton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ch_left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standing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work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endParaRPr lang="en-US" altLang="ko-KR" sz="1500" dirty="0">
              <a:solidFill>
                <a:srgbClr val="ED94FF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_timer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Timer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periodic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Duration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milliseconds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150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timer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setState(()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ch_botton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ch_left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limit_point()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%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nomal_standing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standing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count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%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!=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nomal_standing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work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}})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76FDCD56-54B7-8AA5-F5DE-8E072CC9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22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32" name="그림 31" descr="만화 영화, 스크린샷이(가) 표시된 사진&#10;&#10;자동 생성된 설명">
            <a:extLst>
              <a:ext uri="{FF2B5EF4-FFF2-40B4-BE49-F238E27FC236}">
                <a16:creationId xmlns:a16="http://schemas.microsoft.com/office/drawing/2014/main" id="{068CC5D2-E965-EC03-2122-2664BD048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68" y="3141008"/>
            <a:ext cx="2850866" cy="267488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9A3DF84-9841-0849-D3FA-B29D55984F22}"/>
              </a:ext>
            </a:extLst>
          </p:cNvPr>
          <p:cNvSpPr/>
          <p:nvPr/>
        </p:nvSpPr>
        <p:spPr>
          <a:xfrm>
            <a:off x="6828573" y="3104912"/>
            <a:ext cx="2858352" cy="2710984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649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8A3905-37FD-9B5D-C2D0-E7FB36C0B633}"/>
              </a:ext>
            </a:extLst>
          </p:cNvPr>
          <p:cNvGrpSpPr/>
          <p:nvPr/>
        </p:nvGrpSpPr>
        <p:grpSpPr>
          <a:xfrm>
            <a:off x="1436915" y="927453"/>
            <a:ext cx="7111999" cy="1083301"/>
            <a:chOff x="2133602" y="4991100"/>
            <a:chExt cx="8717693" cy="2971800"/>
          </a:xfrm>
        </p:grpSpPr>
        <p:grpSp>
          <p:nvGrpSpPr>
            <p:cNvPr id="39" name="Group 7">
              <a:extLst>
                <a:ext uri="{FF2B5EF4-FFF2-40B4-BE49-F238E27FC236}">
                  <a16:creationId xmlns:a16="http://schemas.microsoft.com/office/drawing/2014/main" id="{63D11F28-A6FA-B49F-5F8C-CDD1F8982AD3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6B22FD6-DFF7-7DA2-FCA5-17AEDCBDC03D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7F6ECAC0-D779-F409-F3A3-973718C99CB5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3F0AF9C0-6B17-8897-742E-8655C079BA2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-5400000">
            <a:off x="378988" y="138814"/>
            <a:ext cx="553006" cy="1310982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4779" y="624122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8679" y="552656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ko-KR" sz="24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Coordinate limits</a:t>
            </a:r>
            <a:endParaRPr lang="en-US" sz="24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43" name="TextBox 16">
            <a:extLst>
              <a:ext uri="{FF2B5EF4-FFF2-40B4-BE49-F238E27FC236}">
                <a16:creationId xmlns:a16="http://schemas.microsoft.com/office/drawing/2014/main" id="{B5B4142C-97AB-8538-7565-2A9D9B9A3044}"/>
              </a:ext>
            </a:extLst>
          </p:cNvPr>
          <p:cNvSpPr txBox="1"/>
          <p:nvPr/>
        </p:nvSpPr>
        <p:spPr>
          <a:xfrm>
            <a:off x="1513901" y="1011015"/>
            <a:ext cx="7035013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.clamp(-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2150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295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285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&amp;&amp;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1430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1430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285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&amp;&amp;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990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990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… more …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1" name="Group 14">
            <a:extLst>
              <a:ext uri="{FF2B5EF4-FFF2-40B4-BE49-F238E27FC236}">
                <a16:creationId xmlns:a16="http://schemas.microsoft.com/office/drawing/2014/main" id="{B5728A6F-68E4-C638-0E7A-5955C81B4D1C}"/>
              </a:ext>
            </a:extLst>
          </p:cNvPr>
          <p:cNvGrpSpPr/>
          <p:nvPr/>
        </p:nvGrpSpPr>
        <p:grpSpPr>
          <a:xfrm rot="-5400000">
            <a:off x="364474" y="2769161"/>
            <a:ext cx="553006" cy="1310982"/>
            <a:chOff x="0" y="0"/>
            <a:chExt cx="2354580" cy="5581882"/>
          </a:xfrm>
        </p:grpSpPr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ED1E9296-9678-9BF1-F0FC-D479BCC8D782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3" name="TextBox 17">
            <a:extLst>
              <a:ext uri="{FF2B5EF4-FFF2-40B4-BE49-F238E27FC236}">
                <a16:creationId xmlns:a16="http://schemas.microsoft.com/office/drawing/2014/main" id="{B4C3CA0B-D1A9-42B6-2735-CCE8153715C8}"/>
              </a:ext>
            </a:extLst>
          </p:cNvPr>
          <p:cNvSpPr txBox="1"/>
          <p:nvPr/>
        </p:nvSpPr>
        <p:spPr>
          <a:xfrm>
            <a:off x="880265" y="3254469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</a:t>
            </a:r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C6333D7C-DFA9-B73B-3963-A0E856A7E7D6}"/>
              </a:ext>
            </a:extLst>
          </p:cNvPr>
          <p:cNvSpPr txBox="1"/>
          <p:nvPr/>
        </p:nvSpPr>
        <p:spPr>
          <a:xfrm>
            <a:off x="1604165" y="3183003"/>
            <a:ext cx="6838484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Action coordinate setting</a:t>
            </a:r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76FDCD56-54B7-8AA5-F5DE-8E072CC9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23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6" name="그림 5" descr="원, 실내, 예술이(가) 표시된 사진&#10;&#10;자동 생성된 설명">
            <a:extLst>
              <a:ext uri="{FF2B5EF4-FFF2-40B4-BE49-F238E27FC236}">
                <a16:creationId xmlns:a16="http://schemas.microsoft.com/office/drawing/2014/main" id="{16CCB2EB-9B5B-AD42-FF1F-FB6A5587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59" y="5002064"/>
            <a:ext cx="1862853" cy="1646242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475307-31A5-27B3-9F3B-A7C0160C48DD}"/>
              </a:ext>
            </a:extLst>
          </p:cNvPr>
          <p:cNvSpPr/>
          <p:nvPr/>
        </p:nvSpPr>
        <p:spPr>
          <a:xfrm>
            <a:off x="8823149" y="4990834"/>
            <a:ext cx="1862853" cy="1646242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EE0577D-2B61-7396-BDB2-CD596B842305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7035177" y="4841092"/>
            <a:ext cx="1787972" cy="972863"/>
          </a:xfrm>
          <a:prstGeom prst="bentConnector3">
            <a:avLst>
              <a:gd name="adj1" fmla="val 50000"/>
            </a:avLst>
          </a:prstGeom>
          <a:ln w="381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B9D910C2-5D23-E48F-B961-A23A93322EA2}"/>
              </a:ext>
            </a:extLst>
          </p:cNvPr>
          <p:cNvGrpSpPr/>
          <p:nvPr/>
        </p:nvGrpSpPr>
        <p:grpSpPr>
          <a:xfrm>
            <a:off x="1422401" y="3557800"/>
            <a:ext cx="7111999" cy="1761980"/>
            <a:chOff x="2133602" y="4991100"/>
            <a:chExt cx="8717693" cy="29718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AC8C85-FC82-6FEC-6082-79420A34ACD1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AE0CAAA4-DDB3-B174-93F1-209911670B0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11" name="Group 5">
              <a:extLst>
                <a:ext uri="{FF2B5EF4-FFF2-40B4-BE49-F238E27FC236}">
                  <a16:creationId xmlns:a16="http://schemas.microsoft.com/office/drawing/2014/main" id="{19168660-0F10-68F3-C72C-E52EE322044C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C3D7FE61-E8E6-4B98-04E1-3899D0395636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25" name="TextBox 16">
            <a:extLst>
              <a:ext uri="{FF2B5EF4-FFF2-40B4-BE49-F238E27FC236}">
                <a16:creationId xmlns:a16="http://schemas.microsoft.com/office/drawing/2014/main" id="{ACF546DF-2559-36AB-6672-09EA89B1F497}"/>
              </a:ext>
            </a:extLst>
          </p:cNvPr>
          <p:cNvSpPr txBox="1"/>
          <p:nvPr/>
        </p:nvSpPr>
        <p:spPr>
          <a:xfrm>
            <a:off x="1499387" y="3641362"/>
            <a:ext cx="7035011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1785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&amp;&amp;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left_point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1965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&amp;&amp;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1150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&amp;&amp;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botton_point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-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1260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clear_1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ran_skill()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result_1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await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Navigator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i="1" dirty="0">
                <a:solidFill>
                  <a:srgbClr val="FFC66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push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MaterialPageRoute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builder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: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context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one_one_battle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user_info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skill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b="1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… more …</a:t>
            </a:r>
            <a:endParaRPr lang="ko-KR" altLang="ko-KR" sz="1500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4C2DDE7-4314-B455-DAA3-CACA1424BF62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014714" y="1723920"/>
            <a:ext cx="1787972" cy="1493688"/>
          </a:xfrm>
          <a:prstGeom prst="bentConnector3">
            <a:avLst>
              <a:gd name="adj1" fmla="val 50000"/>
            </a:avLst>
          </a:prstGeom>
          <a:ln w="381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CA8762B7-FB6F-AA8A-373C-7793E921E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759" y="1873661"/>
            <a:ext cx="2744195" cy="2696676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EB294B83-544A-F5E9-9A6B-2B02135202E7}"/>
              </a:ext>
            </a:extLst>
          </p:cNvPr>
          <p:cNvSpPr/>
          <p:nvPr/>
        </p:nvSpPr>
        <p:spPr>
          <a:xfrm>
            <a:off x="8802686" y="1873661"/>
            <a:ext cx="2771268" cy="2687894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8596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32400" y="1600200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434768" y="2183952"/>
            <a:ext cx="449700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Skill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soul skill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meditation</a:t>
            </a:r>
          </a:p>
          <a:p>
            <a:endParaRPr lang="en-US" altLang="ko-KR" sz="3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State 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user &amp; monster</a:t>
            </a:r>
          </a:p>
        </p:txBody>
      </p:sp>
      <p:sp>
        <p:nvSpPr>
          <p:cNvPr id="16" name="TextBox 18">
            <a:extLst>
              <a:ext uri="{FF2B5EF4-FFF2-40B4-BE49-F238E27FC236}">
                <a16:creationId xmlns:a16="http://schemas.microsoft.com/office/drawing/2014/main" id="{2B744365-5028-C5A7-6933-0B0E0B68D2CE}"/>
              </a:ext>
            </a:extLst>
          </p:cNvPr>
          <p:cNvSpPr txBox="1"/>
          <p:nvPr/>
        </p:nvSpPr>
        <p:spPr>
          <a:xfrm>
            <a:off x="2871955" y="497070"/>
            <a:ext cx="611964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Battle</a:t>
            </a:r>
            <a:endParaRPr lang="en-US" sz="2000" spc="267" dirty="0">
              <a:solidFill>
                <a:srgbClr val="FFFFFF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pic>
        <p:nvPicPr>
          <p:cNvPr id="21" name="그림 20" descr="PC 게임, 스크린샷, 만화 영화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343A3D71-39E6-E987-0174-20318CE04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86" y="1674676"/>
            <a:ext cx="6818738" cy="3288000"/>
          </a:xfrm>
          <a:prstGeom prst="rect">
            <a:avLst/>
          </a:prstGeom>
        </p:spPr>
      </p:pic>
      <p:sp>
        <p:nvSpPr>
          <p:cNvPr id="17" name="슬라이드 번호 개체 틀 14">
            <a:extLst>
              <a:ext uri="{FF2B5EF4-FFF2-40B4-BE49-F238E27FC236}">
                <a16:creationId xmlns:a16="http://schemas.microsoft.com/office/drawing/2014/main" id="{20C96BBA-72F7-BFA9-3AF6-7313B647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24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0139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9FF5826C-8D45-45D5-4885-9BB26F16703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259238" y="2234849"/>
            <a:ext cx="1465327" cy="681542"/>
          </a:xfrm>
          <a:prstGeom prst="bentConnector3">
            <a:avLst>
              <a:gd name="adj1" fmla="val 50000"/>
            </a:avLst>
          </a:prstGeom>
          <a:ln w="381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145041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556929"/>
            <a:ext cx="595080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4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Skill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621471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378988" y="2778572"/>
            <a:ext cx="553006" cy="1310982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4779" y="3255002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8679" y="3192414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Battle</a:t>
            </a: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19412-B6BA-2B51-0AFD-37A75AAC0941}"/>
              </a:ext>
            </a:extLst>
          </p:cNvPr>
          <p:cNvGrpSpPr/>
          <p:nvPr/>
        </p:nvGrpSpPr>
        <p:grpSpPr>
          <a:xfrm>
            <a:off x="1421526" y="952899"/>
            <a:ext cx="7112874" cy="1356536"/>
            <a:chOff x="2133602" y="4991100"/>
            <a:chExt cx="8717693" cy="2971800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524000" y="1003699"/>
            <a:ext cx="6918649" cy="1707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Soul skill -- 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fight battle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fight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battle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.Battle(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widget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skill_list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user_lavel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en-US" altLang="ko-KR" sz="1500" b="1" dirty="0">
              <a:solidFill>
                <a:srgbClr val="ED864A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933" b="1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Meditation --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click_medi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fight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().meditation(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this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br>
              <a:rPr lang="ko-KR" altLang="ko-KR" sz="1333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endParaRPr lang="ko-KR" altLang="ko-KR" sz="1333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8A3905-37FD-9B5D-C2D0-E7FB36C0B633}"/>
              </a:ext>
            </a:extLst>
          </p:cNvPr>
          <p:cNvGrpSpPr/>
          <p:nvPr/>
        </p:nvGrpSpPr>
        <p:grpSpPr>
          <a:xfrm>
            <a:off x="1436915" y="3567211"/>
            <a:ext cx="7111999" cy="2933897"/>
            <a:chOff x="2133602" y="4991100"/>
            <a:chExt cx="8717693" cy="2971800"/>
          </a:xfrm>
        </p:grpSpPr>
        <p:grpSp>
          <p:nvGrpSpPr>
            <p:cNvPr id="39" name="Group 7">
              <a:extLst>
                <a:ext uri="{FF2B5EF4-FFF2-40B4-BE49-F238E27FC236}">
                  <a16:creationId xmlns:a16="http://schemas.microsoft.com/office/drawing/2014/main" id="{63D11F28-A6FA-B49F-5F8C-CDD1F8982AD3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6B22FD6-DFF7-7DA2-FCA5-17AEDCBDC03D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7F6ECAC0-D779-F409-F3A3-973718C99CB5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3F0AF9C0-6B17-8897-742E-8655C079BA2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3" name="TextBox 16">
            <a:extLst>
              <a:ext uri="{FF2B5EF4-FFF2-40B4-BE49-F238E27FC236}">
                <a16:creationId xmlns:a16="http://schemas.microsoft.com/office/drawing/2014/main" id="{B5B4142C-97AB-8538-7565-2A9D9B9A3044}"/>
              </a:ext>
            </a:extLst>
          </p:cNvPr>
          <p:cNvSpPr txBox="1"/>
          <p:nvPr/>
        </p:nvSpPr>
        <p:spPr>
          <a:xfrm>
            <a:off x="1513901" y="3650773"/>
            <a:ext cx="6461699" cy="3000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void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Battle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 user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 slime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soul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level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.attack_process(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level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Mp_leftover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!=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'Empty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.damage_process(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while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true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survival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'death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break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Monster_Attack(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.status_process(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slime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.status_process(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survival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'death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’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break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break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A746BBF7-458A-D743-47EF-9CBCCEF0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25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6" name="그림 5" descr="텍스트, 자동차 부품, 테이프, 스크린샷이(가) 표시된 사진&#10;&#10;자동 생성된 설명">
            <a:extLst>
              <a:ext uri="{FF2B5EF4-FFF2-40B4-BE49-F238E27FC236}">
                <a16:creationId xmlns:a16="http://schemas.microsoft.com/office/drawing/2014/main" id="{A5206524-8542-A863-5BA0-50728985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451" y="2439632"/>
            <a:ext cx="3314700" cy="9715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DA5D914-7A33-E05A-9E01-672DEF0577C8}"/>
              </a:ext>
            </a:extLst>
          </p:cNvPr>
          <p:cNvSpPr/>
          <p:nvPr/>
        </p:nvSpPr>
        <p:spPr>
          <a:xfrm>
            <a:off x="6724565" y="2421600"/>
            <a:ext cx="3363808" cy="989582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69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8"/>
          <p:cNvGrpSpPr/>
          <p:nvPr/>
        </p:nvGrpSpPr>
        <p:grpSpPr>
          <a:xfrm rot="2700000">
            <a:off x="-1136902" y="6486742"/>
            <a:ext cx="4109559" cy="4109559"/>
            <a:chOff x="0" y="0"/>
            <a:chExt cx="1913890" cy="191389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5" name="Group 8">
            <a:extLst>
              <a:ext uri="{FF2B5EF4-FFF2-40B4-BE49-F238E27FC236}">
                <a16:creationId xmlns:a16="http://schemas.microsoft.com/office/drawing/2014/main" id="{CCFE6DF4-A8D9-1768-E54D-F84F61B5FC6A}"/>
              </a:ext>
            </a:extLst>
          </p:cNvPr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</p:grpSpPr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A091841E-64E5-C8D7-852D-C35548987F8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 rot="2700000">
            <a:off x="-1136902" y="-3738300"/>
            <a:ext cx="4109559" cy="4109559"/>
            <a:chOff x="0" y="0"/>
            <a:chExt cx="1913890" cy="191389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 rot="-5400000">
            <a:off x="378988" y="220069"/>
            <a:ext cx="553006" cy="1310982"/>
            <a:chOff x="0" y="0"/>
            <a:chExt cx="2354580" cy="558188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618679" y="631957"/>
            <a:ext cx="5950803" cy="369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altLang="ko-KR" sz="24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Skill attack calculation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94779" y="678743"/>
            <a:ext cx="324704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</a:t>
            </a:r>
          </a:p>
        </p:txBody>
      </p:sp>
      <p:grpSp>
        <p:nvGrpSpPr>
          <p:cNvPr id="14" name="Group 14"/>
          <p:cNvGrpSpPr/>
          <p:nvPr/>
        </p:nvGrpSpPr>
        <p:grpSpPr>
          <a:xfrm rot="-5400000">
            <a:off x="378988" y="3339306"/>
            <a:ext cx="553006" cy="1310982"/>
            <a:chOff x="0" y="0"/>
            <a:chExt cx="2354580" cy="558188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94779" y="3797980"/>
            <a:ext cx="324704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18679" y="3753148"/>
            <a:ext cx="5950803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Damage calculation</a:t>
            </a: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B5342D28-8ACE-6473-434B-FAEC44FDEB94}"/>
              </a:ext>
            </a:extLst>
          </p:cNvPr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D562B59-E815-D540-2529-59F11547CD6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</p:grpSp>
      <p:grpSp>
        <p:nvGrpSpPr>
          <p:cNvPr id="53" name="Group 6">
            <a:extLst>
              <a:ext uri="{FF2B5EF4-FFF2-40B4-BE49-F238E27FC236}">
                <a16:creationId xmlns:a16="http://schemas.microsoft.com/office/drawing/2014/main" id="{3E399E89-E19A-C9F9-0A32-F4DA6EECB6E0}"/>
              </a:ext>
            </a:extLst>
          </p:cNvPr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B8B04EA6-6F09-395A-956E-6582F66FFC2A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7" name="Group 10">
            <a:extLst>
              <a:ext uri="{FF2B5EF4-FFF2-40B4-BE49-F238E27FC236}">
                <a16:creationId xmlns:a16="http://schemas.microsoft.com/office/drawing/2014/main" id="{4D9DA1E1-AC22-EBE9-7FDC-C466FAF7EA1A}"/>
              </a:ext>
            </a:extLst>
          </p:cNvPr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58" name="Freeform 11">
              <a:extLst>
                <a:ext uri="{FF2B5EF4-FFF2-40B4-BE49-F238E27FC236}">
                  <a16:creationId xmlns:a16="http://schemas.microsoft.com/office/drawing/2014/main" id="{3EBC1D78-B465-F0AB-5ACF-1AD8B4266079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7919412-B6BA-2B51-0AFD-37A75AAC0941}"/>
              </a:ext>
            </a:extLst>
          </p:cNvPr>
          <p:cNvGrpSpPr/>
          <p:nvPr/>
        </p:nvGrpSpPr>
        <p:grpSpPr>
          <a:xfrm>
            <a:off x="1421526" y="1027926"/>
            <a:ext cx="7112874" cy="2644415"/>
            <a:chOff x="2133602" y="4991100"/>
            <a:chExt cx="8717693" cy="2971800"/>
          </a:xfrm>
        </p:grpSpPr>
        <p:grpSp>
          <p:nvGrpSpPr>
            <p:cNvPr id="46" name="Group 7">
              <a:extLst>
                <a:ext uri="{FF2B5EF4-FFF2-40B4-BE49-F238E27FC236}">
                  <a16:creationId xmlns:a16="http://schemas.microsoft.com/office/drawing/2014/main" id="{906FEE7C-24E8-F884-9E0C-1F011578D455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AA30DCB9-F6F3-30EE-F24B-E500631DF4F4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608D7648-9890-543A-2B5B-8C2933089914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542BABD9-56EE-358A-7DBC-5D157189F00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16" name="TextBox 16"/>
          <p:cNvSpPr txBox="1"/>
          <p:nvPr/>
        </p:nvSpPr>
        <p:spPr>
          <a:xfrm>
            <a:off x="1524000" y="1078727"/>
            <a:ext cx="6918649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Mp_leftover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'goblin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20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'attack_point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]!.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add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*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level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Mp_leftover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'Empty'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 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'nepenthes'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15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15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'attack_point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]!.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add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7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level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ran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FFCF40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Random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().nextInt(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5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)+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ran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activate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]![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poisoned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 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2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}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else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{ 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Mp_leftover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Empty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Status ailment –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state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'poisoned'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-= 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HpMax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/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).toInt()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en-US" altLang="ko-KR" sz="1500" b="1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ko-KR" altLang="ko-KR" sz="1500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500" b="1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500" b="1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98A3905-37FD-9B5D-C2D0-E7FB36C0B633}"/>
              </a:ext>
            </a:extLst>
          </p:cNvPr>
          <p:cNvGrpSpPr/>
          <p:nvPr/>
        </p:nvGrpSpPr>
        <p:grpSpPr>
          <a:xfrm>
            <a:off x="1436915" y="4127945"/>
            <a:ext cx="7111999" cy="1777555"/>
            <a:chOff x="2133602" y="4991100"/>
            <a:chExt cx="8717693" cy="2971800"/>
          </a:xfrm>
        </p:grpSpPr>
        <p:grpSp>
          <p:nvGrpSpPr>
            <p:cNvPr id="39" name="Group 7">
              <a:extLst>
                <a:ext uri="{FF2B5EF4-FFF2-40B4-BE49-F238E27FC236}">
                  <a16:creationId xmlns:a16="http://schemas.microsoft.com/office/drawing/2014/main" id="{63D11F28-A6FA-B49F-5F8C-CDD1F8982AD3}"/>
                </a:ext>
              </a:extLst>
            </p:cNvPr>
            <p:cNvGrpSpPr/>
            <p:nvPr/>
          </p:nvGrpSpPr>
          <p:grpSpPr>
            <a:xfrm rot="5400000">
              <a:off x="6257928" y="3369532"/>
              <a:ext cx="2971799" cy="6214935"/>
              <a:chOff x="0" y="0"/>
              <a:chExt cx="2529461" cy="2675357"/>
            </a:xfrm>
          </p:grpSpPr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46B22FD6-DFF7-7DA2-FCA5-17AEDCBDC03D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2675357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2675357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2675357"/>
                    </a:lnTo>
                    <a:lnTo>
                      <a:pt x="0" y="2675357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38" name="Group 5">
              <a:extLst>
                <a:ext uri="{FF2B5EF4-FFF2-40B4-BE49-F238E27FC236}">
                  <a16:creationId xmlns:a16="http://schemas.microsoft.com/office/drawing/2014/main" id="{7F6ECAC0-D779-F409-F3A3-973718C99CB5}"/>
                </a:ext>
              </a:extLst>
            </p:cNvPr>
            <p:cNvGrpSpPr/>
            <p:nvPr/>
          </p:nvGrpSpPr>
          <p:grpSpPr>
            <a:xfrm rot="5400000">
              <a:off x="3755169" y="3369534"/>
              <a:ext cx="2971799" cy="6214934"/>
              <a:chOff x="0" y="0"/>
              <a:chExt cx="2529461" cy="1146469"/>
            </a:xfrm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3F0AF9C0-6B17-8897-742E-8655C079BA27}"/>
                  </a:ext>
                </a:extLst>
              </p:cNvPr>
              <p:cNvSpPr/>
              <p:nvPr/>
            </p:nvSpPr>
            <p:spPr>
              <a:xfrm>
                <a:off x="0" y="0"/>
                <a:ext cx="2529461" cy="1146469"/>
              </a:xfrm>
              <a:custGeom>
                <a:avLst/>
                <a:gdLst/>
                <a:ahLst/>
                <a:cxnLst/>
                <a:rect l="l" t="t" r="r" b="b"/>
                <a:pathLst>
                  <a:path w="2529461" h="1146469">
                    <a:moveTo>
                      <a:pt x="0" y="0"/>
                    </a:moveTo>
                    <a:lnTo>
                      <a:pt x="2529461" y="0"/>
                    </a:lnTo>
                    <a:lnTo>
                      <a:pt x="2529461" y="1146469"/>
                    </a:lnTo>
                    <a:lnTo>
                      <a:pt x="0" y="1146469"/>
                    </a:lnTo>
                    <a:close/>
                  </a:path>
                </a:pathLst>
              </a:custGeom>
              <a:solidFill>
                <a:srgbClr val="2B4A9D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3" name="TextBox 16">
            <a:extLst>
              <a:ext uri="{FF2B5EF4-FFF2-40B4-BE49-F238E27FC236}">
                <a16:creationId xmlns:a16="http://schemas.microsoft.com/office/drawing/2014/main" id="{B5B4142C-97AB-8538-7565-2A9D9B9A3044}"/>
              </a:ext>
            </a:extLst>
          </p:cNvPr>
          <p:cNvSpPr txBox="1"/>
          <p:nvPr/>
        </p:nvSpPr>
        <p:spPr>
          <a:xfrm>
            <a:off x="1513901" y="4211506"/>
            <a:ext cx="646169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'attack_point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].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isNotEmpty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for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 damage_p </a:t>
            </a: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'attack_point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]) {</a:t>
            </a:r>
            <a:b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damage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+=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damage_p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 (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damage_p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* 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defense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/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100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))).toInt()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 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-= 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damage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lang="en-US" altLang="ko-KR" sz="1500" dirty="0">
              <a:solidFill>
                <a:srgbClr val="EBEBEB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500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if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Hp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&lt;= </a:t>
            </a:r>
            <a:r>
              <a:rPr lang="ko-KR" altLang="ko-KR" sz="1500" b="1" dirty="0">
                <a:solidFill>
                  <a:srgbClr val="33CC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 {</a:t>
            </a:r>
            <a:r>
              <a:rPr lang="ko-KR" altLang="ko-KR" sz="15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survival 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'death'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br>
              <a:rPr lang="ko-KR" altLang="ko-KR" sz="1500" dirty="0">
                <a:solidFill>
                  <a:srgbClr val="7EC3E6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attack_infos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lang="ko-KR" altLang="ko-KR" sz="15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'attack_point</a:t>
            </a:r>
            <a:r>
              <a:rPr lang="ko-KR" altLang="ko-KR" sz="1500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].</a:t>
            </a:r>
            <a:r>
              <a:rPr lang="ko-KR" altLang="ko-KR" sz="15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clear</a:t>
            </a:r>
            <a:r>
              <a:rPr lang="ko-KR" altLang="ko-KR" sz="15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()</a:t>
            </a:r>
            <a:r>
              <a:rPr lang="ko-KR" altLang="ko-KR" sz="15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sz="1500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4" name="슬라이드 번호 개체 틀 14">
            <a:extLst>
              <a:ext uri="{FF2B5EF4-FFF2-40B4-BE49-F238E27FC236}">
                <a16:creationId xmlns:a16="http://schemas.microsoft.com/office/drawing/2014/main" id="{FB8C2C6B-AFA3-2857-E553-D6DD694E4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26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5FC5530-60E5-F1E0-DE9A-8DED93586ABE}"/>
              </a:ext>
            </a:extLst>
          </p:cNvPr>
          <p:cNvSpPr txBox="1"/>
          <p:nvPr/>
        </p:nvSpPr>
        <p:spPr>
          <a:xfrm>
            <a:off x="894779" y="698282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</a:t>
            </a:r>
          </a:p>
        </p:txBody>
      </p:sp>
      <p:sp>
        <p:nvSpPr>
          <p:cNvPr id="6" name="TextBox 17">
            <a:extLst>
              <a:ext uri="{FF2B5EF4-FFF2-40B4-BE49-F238E27FC236}">
                <a16:creationId xmlns:a16="http://schemas.microsoft.com/office/drawing/2014/main" id="{A9878D3F-9390-2A72-5F1C-EC2E02744FAF}"/>
              </a:ext>
            </a:extLst>
          </p:cNvPr>
          <p:cNvSpPr txBox="1"/>
          <p:nvPr/>
        </p:nvSpPr>
        <p:spPr>
          <a:xfrm>
            <a:off x="894779" y="3817519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4</a:t>
            </a:r>
          </a:p>
        </p:txBody>
      </p:sp>
      <p:pic>
        <p:nvPicPr>
          <p:cNvPr id="8" name="그림 7" descr="텍스트, 스크린샷, 만화 영화이(가) 표시된 사진&#10;&#10;자동 생성된 설명">
            <a:extLst>
              <a:ext uri="{FF2B5EF4-FFF2-40B4-BE49-F238E27FC236}">
                <a16:creationId xmlns:a16="http://schemas.microsoft.com/office/drawing/2014/main" id="{57AF2A5A-22EC-5B7E-7C96-3C64F4D0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99" y="2004996"/>
            <a:ext cx="4114800" cy="2838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6F7C08-DDF1-EA6C-4BA8-0A64042BC399}"/>
              </a:ext>
            </a:extLst>
          </p:cNvPr>
          <p:cNvSpPr/>
          <p:nvPr/>
        </p:nvSpPr>
        <p:spPr>
          <a:xfrm>
            <a:off x="7942781" y="1969484"/>
            <a:ext cx="4157718" cy="2854173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610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B5833D44-CBD4-45CE-01CA-DE694449AC90}"/>
              </a:ext>
            </a:extLst>
          </p:cNvPr>
          <p:cNvSpPr/>
          <p:nvPr/>
        </p:nvSpPr>
        <p:spPr>
          <a:xfrm>
            <a:off x="3276600" y="4786455"/>
            <a:ext cx="6210300" cy="1376755"/>
          </a:xfrm>
          <a:prstGeom prst="rect">
            <a:avLst/>
          </a:prstGeom>
          <a:noFill/>
          <a:ln w="88900">
            <a:solidFill>
              <a:srgbClr val="2B4A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7BB52F5-89D8-39FC-9C62-9914876C67E7}"/>
              </a:ext>
            </a:extLst>
          </p:cNvPr>
          <p:cNvSpPr/>
          <p:nvPr/>
        </p:nvSpPr>
        <p:spPr>
          <a:xfrm>
            <a:off x="3861845" y="4484020"/>
            <a:ext cx="5100511" cy="498294"/>
          </a:xfrm>
          <a:prstGeom prst="rect">
            <a:avLst/>
          </a:prstGeom>
          <a:solidFill>
            <a:schemeClr val="bg1"/>
          </a:solidFill>
          <a:ln w="889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CF87E8-E0E2-1704-29EE-1BB641C823F1}"/>
              </a:ext>
            </a:extLst>
          </p:cNvPr>
          <p:cNvSpPr/>
          <p:nvPr/>
        </p:nvSpPr>
        <p:spPr>
          <a:xfrm rot="2595776">
            <a:off x="9281367" y="-2920481"/>
            <a:ext cx="5719665" cy="5663682"/>
          </a:xfrm>
          <a:prstGeom prst="rect">
            <a:avLst/>
          </a:prstGeom>
          <a:solidFill>
            <a:srgbClr val="2B4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98559511-EE74-9F3C-41D0-BE1CE6EE60E2}"/>
              </a:ext>
            </a:extLst>
          </p:cNvPr>
          <p:cNvGrpSpPr/>
          <p:nvPr/>
        </p:nvGrpSpPr>
        <p:grpSpPr>
          <a:xfrm>
            <a:off x="10394124" y="1513157"/>
            <a:ext cx="1597954" cy="2883336"/>
            <a:chOff x="0" y="0"/>
            <a:chExt cx="874407" cy="333965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FE07468-4D89-081F-A6EF-2C96474675FA}"/>
                </a:ext>
              </a:extLst>
            </p:cNvPr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13025" y="5448503"/>
            <a:ext cx="1090643" cy="1088897"/>
            <a:chOff x="0" y="0"/>
            <a:chExt cx="6350000" cy="63398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5400000">
            <a:off x="412152" y="377434"/>
            <a:ext cx="1090643" cy="1088897"/>
            <a:chOff x="0" y="0"/>
            <a:chExt cx="6350000" cy="633984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14564" y="694790"/>
            <a:ext cx="24825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5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Now...</a:t>
            </a:r>
          </a:p>
        </p:txBody>
      </p:sp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D1E0A55D-3BDC-3F4F-B721-CED8B15A481A}"/>
              </a:ext>
            </a:extLst>
          </p:cNvPr>
          <p:cNvSpPr txBox="1">
            <a:spLocks/>
          </p:cNvSpPr>
          <p:nvPr/>
        </p:nvSpPr>
        <p:spPr>
          <a:xfrm>
            <a:off x="10668000" y="6505496"/>
            <a:ext cx="1473200" cy="300783"/>
          </a:xfrm>
          <a:prstGeom prst="rect">
            <a:avLst/>
          </a:prstGeom>
        </p:spPr>
        <p:txBody>
          <a:bodyPr vert="horz" lIns="60960" tIns="30480" rIns="60960" bIns="3048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27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413025" y="1513157"/>
            <a:ext cx="1597954" cy="2883336"/>
            <a:chOff x="0" y="0"/>
            <a:chExt cx="874407" cy="333965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74407" cy="3339659"/>
            </a:xfrm>
            <a:custGeom>
              <a:avLst/>
              <a:gdLst/>
              <a:ahLst/>
              <a:cxnLst/>
              <a:rect l="l" t="t" r="r" b="b"/>
              <a:pathLst>
                <a:path w="874407" h="3339659">
                  <a:moveTo>
                    <a:pt x="0" y="0"/>
                  </a:moveTo>
                  <a:lnTo>
                    <a:pt x="874407" y="0"/>
                  </a:lnTo>
                  <a:lnTo>
                    <a:pt x="874407" y="3339659"/>
                  </a:lnTo>
                  <a:lnTo>
                    <a:pt x="0" y="3339659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C1C316F-CAFB-E14B-B627-5E53DC169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56" y="1605355"/>
            <a:ext cx="11209991" cy="265961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CDC4F1CD-A6DE-D844-E920-93A8865F5D9F}"/>
              </a:ext>
            </a:extLst>
          </p:cNvPr>
          <p:cNvSpPr txBox="1"/>
          <p:nvPr/>
        </p:nvSpPr>
        <p:spPr>
          <a:xfrm>
            <a:off x="3861845" y="4484019"/>
            <a:ext cx="510051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How </a:t>
            </a:r>
            <a:r>
              <a:rPr lang="en-US" sz="4000" spc="20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can I test </a:t>
            </a:r>
            <a:r>
              <a:rPr lang="en-US" sz="4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it?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F261534A-3F63-460E-A263-8B238DF72BD1}"/>
              </a:ext>
            </a:extLst>
          </p:cNvPr>
          <p:cNvSpPr txBox="1"/>
          <p:nvPr/>
        </p:nvSpPr>
        <p:spPr>
          <a:xfrm>
            <a:off x="3228097" y="4982313"/>
            <a:ext cx="6368006" cy="1011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  <a:hlinkClick r:id="rId3"/>
              </a:rPr>
              <a:t>Modeumi-@naver.com</a:t>
            </a:r>
            <a:endParaRPr lang="en-US" sz="24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algn="ctr">
              <a:lnSpc>
                <a:spcPts val="4200"/>
              </a:lnSpc>
            </a:pPr>
            <a:r>
              <a:rPr lang="en-US" sz="24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+82 10-9604-9584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BC77EE-3A4F-5F01-5AB2-F53C05406F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5" r="7530"/>
          <a:stretch/>
        </p:blipFill>
        <p:spPr>
          <a:xfrm>
            <a:off x="5390160" y="2681059"/>
            <a:ext cx="3236725" cy="124487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B10B0C-A1B4-9032-8658-8E9E4D50F187}"/>
              </a:ext>
            </a:extLst>
          </p:cNvPr>
          <p:cNvSpPr/>
          <p:nvPr/>
        </p:nvSpPr>
        <p:spPr>
          <a:xfrm>
            <a:off x="5332537" y="2681059"/>
            <a:ext cx="3385336" cy="1225117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5D8E41D-CF04-42D6-A173-ADD111CF0B38}"/>
              </a:ext>
            </a:extLst>
          </p:cNvPr>
          <p:cNvCxnSpPr/>
          <p:nvPr/>
        </p:nvCxnSpPr>
        <p:spPr>
          <a:xfrm flipV="1">
            <a:off x="4323428" y="2669688"/>
            <a:ext cx="996222" cy="712706"/>
          </a:xfrm>
          <a:prstGeom prst="line">
            <a:avLst/>
          </a:prstGeom>
          <a:ln w="381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6B5ABD6E-6D35-2E32-AE28-281B2FE014AF}"/>
              </a:ext>
            </a:extLst>
          </p:cNvPr>
          <p:cNvCxnSpPr/>
          <p:nvPr/>
        </p:nvCxnSpPr>
        <p:spPr>
          <a:xfrm>
            <a:off x="4323428" y="3373516"/>
            <a:ext cx="1009108" cy="532660"/>
          </a:xfrm>
          <a:prstGeom prst="line">
            <a:avLst/>
          </a:prstGeom>
          <a:ln w="381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2CB8A3C-626B-99E3-51AE-FDBAD0B7F0C8}"/>
              </a:ext>
            </a:extLst>
          </p:cNvPr>
          <p:cNvSpPr/>
          <p:nvPr/>
        </p:nvSpPr>
        <p:spPr>
          <a:xfrm>
            <a:off x="4199542" y="3267166"/>
            <a:ext cx="204186" cy="204186"/>
          </a:xfrm>
          <a:prstGeom prst="ellipse">
            <a:avLst/>
          </a:prstGeom>
          <a:solidFill>
            <a:srgbClr val="5271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10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 rot="2700000">
            <a:off x="7682947" y="5362021"/>
            <a:ext cx="4109559" cy="4109559"/>
            <a:chOff x="0" y="0"/>
            <a:chExt cx="1913890" cy="1913890"/>
          </a:xfrm>
          <a:solidFill>
            <a:srgbClr val="5271FF"/>
          </a:solid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  <a:solidFill>
            <a:srgbClr val="5271FF"/>
          </a:solidFill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9022202" y="36952"/>
            <a:ext cx="6784096" cy="6784096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9314430" y="297258"/>
            <a:ext cx="6263485" cy="6263485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3397904" y="-1802538"/>
            <a:ext cx="931559" cy="5301101"/>
            <a:chOff x="0" y="0"/>
            <a:chExt cx="2354580" cy="1149204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47949" y="569340"/>
            <a:ext cx="4680521" cy="55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Source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378988" y="1176101"/>
            <a:ext cx="553006" cy="1310982"/>
            <a:chOff x="0" y="0"/>
            <a:chExt cx="2354580" cy="558188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18568" y="1634775"/>
            <a:ext cx="8734996" cy="228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Pick up page</a:t>
            </a:r>
          </a:p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Story of the queen (</a:t>
            </a:r>
            <a:r>
              <a:rPr lang="ko-KR" alt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김현정</a:t>
            </a:r>
            <a:r>
              <a:rPr lang="en-US" altLang="ko-KR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/ </a:t>
            </a:r>
            <a:r>
              <a:rPr lang="ko-KR" alt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한국저작권위원회</a:t>
            </a:r>
            <a:r>
              <a:rPr lang="en-US" altLang="ko-KR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  <a:hlinkClick r:id="rId2"/>
              </a:rPr>
              <a:t>https://gongu.copyright.or.kr/gongu/wrt/wrt/view.do?wrtSn=</a:t>
            </a:r>
            <a:endParaRPr lang="en-US" sz="1200" spc="200" dirty="0">
              <a:solidFill>
                <a:srgbClr val="2B4A9D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13073797&amp;menuNo=200020</a:t>
            </a:r>
          </a:p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Others </a:t>
            </a:r>
          </a:p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Youtube </a:t>
            </a:r>
            <a:r>
              <a:rPr lang="ko-KR" alt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브금대통령</a:t>
            </a:r>
            <a:r>
              <a:rPr lang="en-US" altLang="ko-KR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[BGM President]</a:t>
            </a:r>
            <a:endParaRPr lang="en-US" sz="1600" spc="200" dirty="0">
              <a:solidFill>
                <a:srgbClr val="2B4A9D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https://www.youtube.com/@bgmpresident</a:t>
            </a:r>
          </a:p>
        </p:txBody>
      </p:sp>
      <p:grpSp>
        <p:nvGrpSpPr>
          <p:cNvPr id="20" name="Group 20"/>
          <p:cNvGrpSpPr/>
          <p:nvPr/>
        </p:nvGrpSpPr>
        <p:grpSpPr>
          <a:xfrm rot="-5400000">
            <a:off x="378988" y="3667410"/>
            <a:ext cx="553006" cy="1310982"/>
            <a:chOff x="0" y="0"/>
            <a:chExt cx="2354580" cy="558188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518568" y="4121554"/>
            <a:ext cx="6007102" cy="29161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Bing Image Creator</a:t>
            </a: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  <a:hlinkClick r:id="rId3"/>
              </a:rPr>
              <a:t>https://www.bing.com/create</a:t>
            </a:r>
            <a:endParaRPr lang="en-US" sz="1200" spc="200" dirty="0">
              <a:solidFill>
                <a:srgbClr val="2B4A9D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Pokeit</a:t>
            </a: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https://pokeit.ai/ </a:t>
            </a:r>
          </a:p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Removegb</a:t>
            </a: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  <a:hlinkClick r:id="rId4"/>
              </a:rPr>
              <a:t>https://www.remove.bg/ko</a:t>
            </a:r>
            <a:endParaRPr lang="en-US" sz="1200" spc="200" dirty="0">
              <a:solidFill>
                <a:srgbClr val="2B4A9D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sz="16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Adobe Express</a:t>
            </a:r>
          </a:p>
          <a:p>
            <a:pPr>
              <a:lnSpc>
                <a:spcPct val="150000"/>
              </a:lnSpc>
            </a:pPr>
            <a:r>
              <a:rPr lang="en-US" sz="1200" spc="200" dirty="0">
                <a:solidFill>
                  <a:srgbClr val="2B4A9D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https://www.adobe.com/kr/express/create/logo/text</a:t>
            </a:r>
          </a:p>
          <a:p>
            <a:pPr>
              <a:lnSpc>
                <a:spcPts val="2800"/>
              </a:lnSpc>
            </a:pPr>
            <a:endParaRPr lang="en-US" sz="1600" spc="200" dirty="0">
              <a:solidFill>
                <a:srgbClr val="2B4A9D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32" name="슬라이드 번호 개체 틀 14">
            <a:extLst>
              <a:ext uri="{FF2B5EF4-FFF2-40B4-BE49-F238E27FC236}">
                <a16:creationId xmlns:a16="http://schemas.microsoft.com/office/drawing/2014/main" id="{83A4901B-61D8-0DC1-B02A-D1AD4BE5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28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37" name="그래픽 36" descr="음악 단색으로 채워진">
            <a:extLst>
              <a:ext uri="{FF2B5EF4-FFF2-40B4-BE49-F238E27FC236}">
                <a16:creationId xmlns:a16="http://schemas.microsoft.com/office/drawing/2014/main" id="{71A20FE0-60CF-AE16-4779-BCBF38116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949" y="1634775"/>
            <a:ext cx="396000" cy="396000"/>
          </a:xfrm>
          <a:prstGeom prst="rect">
            <a:avLst/>
          </a:prstGeom>
        </p:spPr>
      </p:pic>
      <p:pic>
        <p:nvPicPr>
          <p:cNvPr id="39" name="그래픽 38" descr="이미지 단색으로 채워진">
            <a:extLst>
              <a:ext uri="{FF2B5EF4-FFF2-40B4-BE49-F238E27FC236}">
                <a16:creationId xmlns:a16="http://schemas.microsoft.com/office/drawing/2014/main" id="{F1B9E7E0-31A2-E5DC-144F-8EA85E6DEA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009" y="4126084"/>
            <a:ext cx="396000" cy="396000"/>
          </a:xfrm>
          <a:prstGeom prst="rect">
            <a:avLst/>
          </a:prstGeom>
        </p:spPr>
      </p:pic>
      <p:pic>
        <p:nvPicPr>
          <p:cNvPr id="41" name="그림 40" descr="그래픽, 클립아트, 그래픽 디자인, 폰트이(가) 표시된 사진&#10;&#10;자동 생성된 설명">
            <a:extLst>
              <a:ext uri="{FF2B5EF4-FFF2-40B4-BE49-F238E27FC236}">
                <a16:creationId xmlns:a16="http://schemas.microsoft.com/office/drawing/2014/main" id="{122B34F9-643A-64AE-C213-38713EACBC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748" y="2383701"/>
            <a:ext cx="2988586" cy="177956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7822016" y="2487178"/>
            <a:ext cx="4374322" cy="4367323"/>
            <a:chOff x="0" y="0"/>
            <a:chExt cx="6350000" cy="6339840"/>
          </a:xfrm>
          <a:solidFill>
            <a:srgbClr val="2B4A9D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5400000">
            <a:off x="-3499" y="3499"/>
            <a:ext cx="4374322" cy="4367323"/>
            <a:chOff x="0" y="0"/>
            <a:chExt cx="6350000" cy="6339840"/>
          </a:xfrm>
          <a:solidFill>
            <a:srgbClr val="2B4A9D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71" name="그림 70" descr="픽셀, 다채로움, 스크린샷, 그래픽이(가) 표시된 사진&#10;&#10;자동 생성된 설명">
            <a:extLst>
              <a:ext uri="{FF2B5EF4-FFF2-40B4-BE49-F238E27FC236}">
                <a16:creationId xmlns:a16="http://schemas.microsoft.com/office/drawing/2014/main" id="{99158D8D-EC2B-A5A4-1C01-548AF6C4A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912" y="1287065"/>
            <a:ext cx="2924175" cy="292417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90EA1DD-42FA-4A22-A1FC-127E6DF4E9B1}"/>
              </a:ext>
            </a:extLst>
          </p:cNvPr>
          <p:cNvSpPr txBox="1"/>
          <p:nvPr/>
        </p:nvSpPr>
        <p:spPr>
          <a:xfrm>
            <a:off x="4519611" y="3924300"/>
            <a:ext cx="315277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5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QnA</a:t>
            </a:r>
            <a:endParaRPr lang="ko-KR" altLang="en-US" sz="115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75" name="슬라이드 번호 개체 틀 14">
            <a:extLst>
              <a:ext uri="{FF2B5EF4-FFF2-40B4-BE49-F238E27FC236}">
                <a16:creationId xmlns:a16="http://schemas.microsoft.com/office/drawing/2014/main" id="{1B647684-2B25-19DB-2E34-67ED8C19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29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E295DF4-2ADB-AFB9-FB5E-61B8F89B9B75}"/>
              </a:ext>
            </a:extLst>
          </p:cNvPr>
          <p:cNvSpPr/>
          <p:nvPr/>
        </p:nvSpPr>
        <p:spPr>
          <a:xfrm>
            <a:off x="1496457" y="841167"/>
            <a:ext cx="9199082" cy="5029200"/>
          </a:xfrm>
          <a:prstGeom prst="rect">
            <a:avLst/>
          </a:prstGeom>
          <a:noFill/>
          <a:ln w="136525">
            <a:solidFill>
              <a:srgbClr val="2B4A9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Group 2">
            <a:extLst>
              <a:ext uri="{FF2B5EF4-FFF2-40B4-BE49-F238E27FC236}">
                <a16:creationId xmlns:a16="http://schemas.microsoft.com/office/drawing/2014/main" id="{C788D7B9-A75B-DC4B-8F90-EBB41106C98E}"/>
              </a:ext>
            </a:extLst>
          </p:cNvPr>
          <p:cNvGrpSpPr/>
          <p:nvPr/>
        </p:nvGrpSpPr>
        <p:grpSpPr>
          <a:xfrm rot="-5400000">
            <a:off x="8715377" y="3890366"/>
            <a:ext cx="1980000" cy="1980000"/>
            <a:chOff x="0" y="91494"/>
            <a:chExt cx="6350000" cy="6339840"/>
          </a:xfrm>
          <a:noFill/>
        </p:grpSpPr>
        <p:sp>
          <p:nvSpPr>
            <p:cNvPr id="78" name="Freeform 3">
              <a:extLst>
                <a:ext uri="{FF2B5EF4-FFF2-40B4-BE49-F238E27FC236}">
                  <a16:creationId xmlns:a16="http://schemas.microsoft.com/office/drawing/2014/main" id="{5B025DCE-E42E-489E-8B5C-878B8887AE2A}"/>
                </a:ext>
              </a:extLst>
            </p:cNvPr>
            <p:cNvSpPr/>
            <p:nvPr/>
          </p:nvSpPr>
          <p:spPr>
            <a:xfrm>
              <a:off x="0" y="91494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  <a:ln w="136525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2" name="Group 2">
            <a:extLst>
              <a:ext uri="{FF2B5EF4-FFF2-40B4-BE49-F238E27FC236}">
                <a16:creationId xmlns:a16="http://schemas.microsoft.com/office/drawing/2014/main" id="{ACD8D9DF-25B1-F564-5783-9F8E6B1C48CE}"/>
              </a:ext>
            </a:extLst>
          </p:cNvPr>
          <p:cNvGrpSpPr/>
          <p:nvPr/>
        </p:nvGrpSpPr>
        <p:grpSpPr>
          <a:xfrm rot="5400000">
            <a:off x="1508132" y="822332"/>
            <a:ext cx="2099691" cy="2123043"/>
            <a:chOff x="0" y="91494"/>
            <a:chExt cx="6350000" cy="6339840"/>
          </a:xfrm>
          <a:noFill/>
        </p:grpSpPr>
        <p:sp>
          <p:nvSpPr>
            <p:cNvPr id="83" name="Freeform 3">
              <a:extLst>
                <a:ext uri="{FF2B5EF4-FFF2-40B4-BE49-F238E27FC236}">
                  <a16:creationId xmlns:a16="http://schemas.microsoft.com/office/drawing/2014/main" id="{0382E564-A02E-371A-95C4-75CE40852311}"/>
                </a:ext>
              </a:extLst>
            </p:cNvPr>
            <p:cNvSpPr/>
            <p:nvPr/>
          </p:nvSpPr>
          <p:spPr>
            <a:xfrm>
              <a:off x="0" y="91494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grpFill/>
            <a:ln w="136525">
              <a:solidFill>
                <a:schemeClr val="bg1"/>
              </a:solidFill>
              <a:miter lim="800000"/>
            </a:ln>
          </p:spPr>
          <p:txBody>
            <a:bodyPr/>
            <a:lstStyle/>
            <a:p>
              <a:endParaRPr lang="ko-KR" altLang="en-US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1"/>
            <a:ext cx="12192000" cy="3429000"/>
            <a:chOff x="0" y="0"/>
            <a:chExt cx="6671512" cy="2316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71512" cy="2316725"/>
            </a:xfrm>
            <a:custGeom>
              <a:avLst/>
              <a:gdLst/>
              <a:ahLst/>
              <a:cxnLst/>
              <a:rect l="l" t="t" r="r" b="b"/>
              <a:pathLst>
                <a:path w="6671512" h="2316725">
                  <a:moveTo>
                    <a:pt x="0" y="0"/>
                  </a:moveTo>
                  <a:lnTo>
                    <a:pt x="6671512" y="0"/>
                  </a:lnTo>
                  <a:lnTo>
                    <a:pt x="6671512" y="2316725"/>
                  </a:lnTo>
                  <a:lnTo>
                    <a:pt x="0" y="2316725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42" name="그림 41" descr="그래픽, 그래픽 디자인, 예술, 폰트이(가) 표시된 사진&#10;&#10;자동 생성된 설명">
            <a:extLst>
              <a:ext uri="{FF2B5EF4-FFF2-40B4-BE49-F238E27FC236}">
                <a16:creationId xmlns:a16="http://schemas.microsoft.com/office/drawing/2014/main" id="{20D4F634-D29D-14DB-F2C6-68A451B66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599" y="1388059"/>
            <a:ext cx="3454400" cy="34544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95947" y="3518082"/>
            <a:ext cx="5894746" cy="31878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endParaRPr lang="en-US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r>
              <a:rPr lang="ko-KR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Arcade game with puzzle elements</a:t>
            </a:r>
            <a:endParaRPr lang="en-US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215911" lvl="1">
              <a:lnSpc>
                <a:spcPts val="2800"/>
              </a:lnSpc>
            </a:pPr>
            <a:r>
              <a:rPr lang="en-US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  </a:t>
            </a: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r>
              <a:rPr lang="en-US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Most i</a:t>
            </a:r>
            <a:r>
              <a:rPr lang="ko-KR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mage created with AI </a:t>
            </a:r>
            <a:endParaRPr lang="en-US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endParaRPr lang="en-US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r>
              <a:rPr lang="ko-KR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Using Flutter </a:t>
            </a:r>
            <a:r>
              <a:rPr lang="en-US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with</a:t>
            </a:r>
            <a:r>
              <a:rPr lang="ko-KR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Android Studio </a:t>
            </a:r>
            <a:endParaRPr lang="en-US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endParaRPr lang="en-US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r>
              <a:rPr lang="ko-KR" altLang="ko-KR" sz="2133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Widgets that consider the user's display </a:t>
            </a:r>
          </a:p>
          <a:p>
            <a:pPr marL="431824" lvl="1" indent="-215912">
              <a:lnSpc>
                <a:spcPts val="2800"/>
              </a:lnSpc>
              <a:buFont typeface="Arial"/>
              <a:buChar char="•"/>
            </a:pPr>
            <a:endParaRPr lang="ko-KR" altLang="ko-KR" sz="2133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53373" y="1239976"/>
            <a:ext cx="4066227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altLang="ko-KR" sz="48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Introduction</a:t>
            </a:r>
            <a:endParaRPr lang="en-US" sz="4800" spc="2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D7524479-DF78-9D0B-4625-914E2B819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543596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3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D646BCE9-5439-24B3-CBB4-82BF3620F5D5}"/>
              </a:ext>
            </a:extLst>
          </p:cNvPr>
          <p:cNvSpPr txBox="1"/>
          <p:nvPr/>
        </p:nvSpPr>
        <p:spPr>
          <a:xfrm>
            <a:off x="216418" y="1778585"/>
            <a:ext cx="3311887" cy="44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2133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- What’s Tamer?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708D5280-149F-AC70-DFC3-65B0A3D091CB}"/>
              </a:ext>
            </a:extLst>
          </p:cNvPr>
          <p:cNvGrpSpPr/>
          <p:nvPr/>
        </p:nvGrpSpPr>
        <p:grpSpPr>
          <a:xfrm rot="2700000">
            <a:off x="7597222" y="5362021"/>
            <a:ext cx="4109559" cy="4109559"/>
            <a:chOff x="0" y="0"/>
            <a:chExt cx="1913890" cy="1913890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1553FE85-875C-D2DA-286A-94F9B491A8C0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4">
            <a:extLst>
              <a:ext uri="{FF2B5EF4-FFF2-40B4-BE49-F238E27FC236}">
                <a16:creationId xmlns:a16="http://schemas.microsoft.com/office/drawing/2014/main" id="{F1D47B9F-21B1-622A-8CAA-6171BC806BBA}"/>
              </a:ext>
            </a:extLst>
          </p:cNvPr>
          <p:cNvGrpSpPr/>
          <p:nvPr/>
        </p:nvGrpSpPr>
        <p:grpSpPr>
          <a:xfrm rot="-2700000">
            <a:off x="10024419" y="1238290"/>
            <a:ext cx="4377387" cy="4377387"/>
            <a:chOff x="0" y="0"/>
            <a:chExt cx="1913890" cy="191389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79FD2B5-B485-B698-6838-0C5868F323F3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190A0F2-6AB2-71D7-A76E-616825F740CA}"/>
              </a:ext>
            </a:extLst>
          </p:cNvPr>
          <p:cNvGrpSpPr/>
          <p:nvPr/>
        </p:nvGrpSpPr>
        <p:grpSpPr>
          <a:xfrm rot="2700000">
            <a:off x="10262152" y="1476023"/>
            <a:ext cx="3901920" cy="3901920"/>
            <a:chOff x="0" y="0"/>
            <a:chExt cx="1913890" cy="1913890"/>
          </a:xfrm>
        </p:grpSpPr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4CFD268-9347-0450-601E-3EE629565052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0">
            <a:extLst>
              <a:ext uri="{FF2B5EF4-FFF2-40B4-BE49-F238E27FC236}">
                <a16:creationId xmlns:a16="http://schemas.microsoft.com/office/drawing/2014/main" id="{E4D7C8FC-0B26-D0E7-D707-09A2E0D1CB6D}"/>
              </a:ext>
            </a:extLst>
          </p:cNvPr>
          <p:cNvGrpSpPr/>
          <p:nvPr/>
        </p:nvGrpSpPr>
        <p:grpSpPr>
          <a:xfrm rot="2700000">
            <a:off x="7597222" y="-2613579"/>
            <a:ext cx="4109559" cy="4109559"/>
            <a:chOff x="0" y="0"/>
            <a:chExt cx="1913890" cy="1913890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F75EB2FE-1312-4D5E-247B-50C932FBD28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8">
            <a:extLst>
              <a:ext uri="{FF2B5EF4-FFF2-40B4-BE49-F238E27FC236}">
                <a16:creationId xmlns:a16="http://schemas.microsoft.com/office/drawing/2014/main" id="{4A277862-45DC-3B52-1205-5D52E0524D1E}"/>
              </a:ext>
            </a:extLst>
          </p:cNvPr>
          <p:cNvGrpSpPr/>
          <p:nvPr/>
        </p:nvGrpSpPr>
        <p:grpSpPr>
          <a:xfrm rot="2700000">
            <a:off x="500926" y="5362020"/>
            <a:ext cx="4109559" cy="4109559"/>
            <a:chOff x="0" y="0"/>
            <a:chExt cx="1913890" cy="1913890"/>
          </a:xfrm>
        </p:grpSpPr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7D2FC6-49B7-55F7-CC2D-84E4090FBB78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6" name="Group 4">
            <a:extLst>
              <a:ext uri="{FF2B5EF4-FFF2-40B4-BE49-F238E27FC236}">
                <a16:creationId xmlns:a16="http://schemas.microsoft.com/office/drawing/2014/main" id="{FD378185-0C68-97D0-DDA1-999E18D463AB}"/>
              </a:ext>
            </a:extLst>
          </p:cNvPr>
          <p:cNvGrpSpPr/>
          <p:nvPr/>
        </p:nvGrpSpPr>
        <p:grpSpPr>
          <a:xfrm rot="-2700000">
            <a:off x="-2209804" y="1238290"/>
            <a:ext cx="4377387" cy="4377387"/>
            <a:chOff x="0" y="0"/>
            <a:chExt cx="1913890" cy="1913890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0A42AAF-A5FF-6B2D-7C01-C517C7DF232D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8" name="Group 6">
            <a:extLst>
              <a:ext uri="{FF2B5EF4-FFF2-40B4-BE49-F238E27FC236}">
                <a16:creationId xmlns:a16="http://schemas.microsoft.com/office/drawing/2014/main" id="{5D446A5F-BF15-265C-C515-EBE2EB610B49}"/>
              </a:ext>
            </a:extLst>
          </p:cNvPr>
          <p:cNvGrpSpPr/>
          <p:nvPr/>
        </p:nvGrpSpPr>
        <p:grpSpPr>
          <a:xfrm rot="2700000">
            <a:off x="-1972071" y="1476023"/>
            <a:ext cx="3901920" cy="3901920"/>
            <a:chOff x="0" y="0"/>
            <a:chExt cx="1913890" cy="1913890"/>
          </a:xfrm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BEE92804-E8F4-3A2E-FA39-5D6F3E7C3DA5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10">
            <a:extLst>
              <a:ext uri="{FF2B5EF4-FFF2-40B4-BE49-F238E27FC236}">
                <a16:creationId xmlns:a16="http://schemas.microsoft.com/office/drawing/2014/main" id="{00B14E2D-7F64-E6F2-0544-33FC7CF42D1B}"/>
              </a:ext>
            </a:extLst>
          </p:cNvPr>
          <p:cNvGrpSpPr/>
          <p:nvPr/>
        </p:nvGrpSpPr>
        <p:grpSpPr>
          <a:xfrm rot="2700000">
            <a:off x="500926" y="-2613580"/>
            <a:ext cx="4109559" cy="4109559"/>
            <a:chOff x="0" y="0"/>
            <a:chExt cx="1913890" cy="1913890"/>
          </a:xfrm>
        </p:grpSpPr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DD9E5708-0A1A-7CC5-1311-B647FB8F0DEC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23" name="그림 22" descr="텍스트, 스크린샷, 디스플레이 장치, 디지털 시계이(가) 표시된 사진&#10;&#10;자동 생성된 설명">
            <a:extLst>
              <a:ext uri="{FF2B5EF4-FFF2-40B4-BE49-F238E27FC236}">
                <a16:creationId xmlns:a16="http://schemas.microsoft.com/office/drawing/2014/main" id="{9708261C-4ADE-8218-6001-05CA014E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90" y="-1495425"/>
            <a:ext cx="7215658" cy="721565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3F24218E-4E49-8FAE-5AF9-547492198676}"/>
              </a:ext>
            </a:extLst>
          </p:cNvPr>
          <p:cNvSpPr/>
          <p:nvPr/>
        </p:nvSpPr>
        <p:spPr>
          <a:xfrm>
            <a:off x="3372275" y="1937522"/>
            <a:ext cx="5162125" cy="2510653"/>
          </a:xfrm>
          <a:prstGeom prst="rect">
            <a:avLst/>
          </a:prstGeom>
          <a:solidFill>
            <a:srgbClr val="EFEF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66E9E2-DCE2-5F6E-FA0C-02044C5985B7}"/>
              </a:ext>
            </a:extLst>
          </p:cNvPr>
          <p:cNvSpPr txBox="1"/>
          <p:nvPr/>
        </p:nvSpPr>
        <p:spPr>
          <a:xfrm>
            <a:off x="3302346" y="1407029"/>
            <a:ext cx="53712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THANK</a:t>
            </a:r>
          </a:p>
          <a:p>
            <a:pPr algn="ctr"/>
            <a:r>
              <a:rPr lang="en-US" altLang="ko-KR" sz="105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YOU</a:t>
            </a:r>
            <a:endParaRPr lang="ko-KR" altLang="en-US" sz="105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4941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 rot="2700000">
            <a:off x="10241040" y="1478040"/>
            <a:ext cx="3901920" cy="3901920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7428947" y="-2613579"/>
            <a:ext cx="4109559" cy="4109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" name="Group 2"/>
          <p:cNvGrpSpPr/>
          <p:nvPr/>
        </p:nvGrpSpPr>
        <p:grpSpPr>
          <a:xfrm rot="-2700000">
            <a:off x="10003307" y="1240307"/>
            <a:ext cx="4377387" cy="4377387"/>
            <a:chOff x="0" y="0"/>
            <a:chExt cx="1913890" cy="1913890"/>
          </a:xfrm>
          <a:solidFill>
            <a:srgbClr val="5271FF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F76D538F-0A14-0542-10AE-92A6C93F9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0" t="-1" r="15438" b="2234"/>
          <a:stretch/>
        </p:blipFill>
        <p:spPr>
          <a:xfrm>
            <a:off x="8022478" y="898529"/>
            <a:ext cx="2568000" cy="3463567"/>
          </a:xfrm>
          <a:prstGeom prst="rect">
            <a:avLst/>
          </a:prstGeom>
        </p:spPr>
      </p:pic>
      <p:sp>
        <p:nvSpPr>
          <p:cNvPr id="36" name="Freeform 12">
            <a:extLst>
              <a:ext uri="{FF2B5EF4-FFF2-40B4-BE49-F238E27FC236}">
                <a16:creationId xmlns:a16="http://schemas.microsoft.com/office/drawing/2014/main" id="{289A667B-A560-3ED7-BF57-13B41B5B1368}"/>
              </a:ext>
            </a:extLst>
          </p:cNvPr>
          <p:cNvSpPr/>
          <p:nvPr/>
        </p:nvSpPr>
        <p:spPr>
          <a:xfrm>
            <a:off x="7978810" y="868714"/>
            <a:ext cx="2642013" cy="3517495"/>
          </a:xfrm>
          <a:custGeom>
            <a:avLst/>
            <a:gdLst/>
            <a:ahLst/>
            <a:cxnLst/>
            <a:rect l="l" t="t" r="r" b="b"/>
            <a:pathLst>
              <a:path w="3663950" h="4878070">
                <a:moveTo>
                  <a:pt x="3663950" y="4878070"/>
                </a:moveTo>
                <a:lnTo>
                  <a:pt x="0" y="4878070"/>
                </a:lnTo>
                <a:lnTo>
                  <a:pt x="0" y="0"/>
                </a:lnTo>
                <a:lnTo>
                  <a:pt x="3663950" y="0"/>
                </a:lnTo>
                <a:lnTo>
                  <a:pt x="3663950" y="4878070"/>
                </a:lnTo>
                <a:close/>
                <a:moveTo>
                  <a:pt x="63500" y="4814570"/>
                </a:moveTo>
                <a:lnTo>
                  <a:pt x="3600450" y="4814570"/>
                </a:lnTo>
                <a:lnTo>
                  <a:pt x="3600450" y="63500"/>
                </a:lnTo>
                <a:lnTo>
                  <a:pt x="63500" y="63500"/>
                </a:lnTo>
                <a:lnTo>
                  <a:pt x="63500" y="4814570"/>
                </a:lnTo>
                <a:close/>
              </a:path>
            </a:pathLst>
          </a:custGeom>
          <a:solidFill>
            <a:srgbClr val="5271FF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2700000">
            <a:off x="7428947" y="5362021"/>
            <a:ext cx="4109559" cy="4109559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399642ED-AF70-8F33-E9A4-F1F908ACAB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45" r="54416"/>
          <a:stretch/>
        </p:blipFill>
        <p:spPr>
          <a:xfrm>
            <a:off x="9586022" y="1853335"/>
            <a:ext cx="2564188" cy="3432000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9542834" y="1810721"/>
            <a:ext cx="2642013" cy="3517495"/>
          </a:xfrm>
          <a:custGeom>
            <a:avLst/>
            <a:gdLst/>
            <a:ahLst/>
            <a:cxnLst/>
            <a:rect l="l" t="t" r="r" b="b"/>
            <a:pathLst>
              <a:path w="3663950" h="4878070">
                <a:moveTo>
                  <a:pt x="3663950" y="4878070"/>
                </a:moveTo>
                <a:lnTo>
                  <a:pt x="0" y="4878070"/>
                </a:lnTo>
                <a:lnTo>
                  <a:pt x="0" y="0"/>
                </a:lnTo>
                <a:lnTo>
                  <a:pt x="3663950" y="0"/>
                </a:lnTo>
                <a:lnTo>
                  <a:pt x="3663950" y="4878070"/>
                </a:lnTo>
                <a:close/>
                <a:moveTo>
                  <a:pt x="63500" y="4814570"/>
                </a:moveTo>
                <a:lnTo>
                  <a:pt x="3600450" y="4814570"/>
                </a:lnTo>
                <a:lnTo>
                  <a:pt x="3600450" y="63500"/>
                </a:lnTo>
                <a:lnTo>
                  <a:pt x="63500" y="63500"/>
                </a:lnTo>
                <a:lnTo>
                  <a:pt x="63500" y="4814570"/>
                </a:lnTo>
                <a:close/>
              </a:path>
            </a:pathLst>
          </a:custGeom>
          <a:solidFill>
            <a:srgbClr val="5271FF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788112" y="304869"/>
            <a:ext cx="176024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5334" spc="267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Goal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7897" y="2036920"/>
            <a:ext cx="6090503" cy="10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17" indent="-342917">
              <a:lnSpc>
                <a:spcPts val="2800"/>
              </a:lnSpc>
              <a:buAutoNum type="arabicPeriod"/>
            </a:pPr>
            <a:r>
              <a:rPr lang="en-US" sz="28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Pick up</a:t>
            </a:r>
          </a:p>
          <a:p>
            <a:pPr>
              <a:lnSpc>
                <a:spcPts val="2800"/>
              </a:lnSpc>
            </a:pPr>
            <a:r>
              <a:rPr lang="en-US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- pity system</a:t>
            </a:r>
          </a:p>
          <a:p>
            <a:pPr>
              <a:lnSpc>
                <a:spcPts val="2800"/>
              </a:lnSpc>
            </a:pPr>
            <a:r>
              <a:rPr lang="en-US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- duplicate draw</a:t>
            </a:r>
          </a:p>
        </p:txBody>
      </p:sp>
      <p:grpSp>
        <p:nvGrpSpPr>
          <p:cNvPr id="18" name="Group 18"/>
          <p:cNvGrpSpPr/>
          <p:nvPr/>
        </p:nvGrpSpPr>
        <p:grpSpPr>
          <a:xfrm rot="5400000">
            <a:off x="-873" y="873"/>
            <a:ext cx="1090643" cy="1088897"/>
            <a:chOff x="0" y="0"/>
            <a:chExt cx="6350000" cy="633984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2" name="슬라이드 번호 개체 틀 14">
            <a:extLst>
              <a:ext uri="{FF2B5EF4-FFF2-40B4-BE49-F238E27FC236}">
                <a16:creationId xmlns:a16="http://schemas.microsoft.com/office/drawing/2014/main" id="{5F7F58B9-D66C-359A-9C60-E1E7B6E20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4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pic>
        <p:nvPicPr>
          <p:cNvPr id="24" name="그림 23" descr="그래픽, 원, 예술, 그래픽 디자인이(가) 표시된 사진&#10;&#10;자동 생성된 설명">
            <a:extLst>
              <a:ext uri="{FF2B5EF4-FFF2-40B4-BE49-F238E27FC236}">
                <a16:creationId xmlns:a16="http://schemas.microsoft.com/office/drawing/2014/main" id="{9FA0649F-42CD-5E53-28A8-6A8EDC24F1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5300"/>
            <a:ext cx="921798" cy="921798"/>
          </a:xfrm>
          <a:prstGeom prst="rect">
            <a:avLst/>
          </a:prstGeom>
        </p:spPr>
      </p:pic>
      <p:pic>
        <p:nvPicPr>
          <p:cNvPr id="26" name="그림 25" descr="그래픽, 스크린샷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4D8F59C1-76AA-E1BA-972C-CD4453A6F4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73878"/>
            <a:ext cx="921798" cy="921798"/>
          </a:xfrm>
          <a:prstGeom prst="rect">
            <a:avLst/>
          </a:prstGeom>
        </p:spPr>
      </p:pic>
      <p:sp>
        <p:nvSpPr>
          <p:cNvPr id="27" name="TextBox 17">
            <a:extLst>
              <a:ext uri="{FF2B5EF4-FFF2-40B4-BE49-F238E27FC236}">
                <a16:creationId xmlns:a16="http://schemas.microsoft.com/office/drawing/2014/main" id="{24CDCA2B-F0ED-653D-D5B0-99F0B5964084}"/>
              </a:ext>
            </a:extLst>
          </p:cNvPr>
          <p:cNvSpPr txBox="1"/>
          <p:nvPr/>
        </p:nvSpPr>
        <p:spPr>
          <a:xfrm>
            <a:off x="1422401" y="3663866"/>
            <a:ext cx="6090503" cy="10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Inventory</a:t>
            </a:r>
            <a:endParaRPr lang="en-US" sz="2000" spc="2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pPr>
              <a:lnSpc>
                <a:spcPts val="2800"/>
              </a:lnSpc>
            </a:pPr>
            <a:r>
              <a:rPr lang="en-US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- item’s conversion</a:t>
            </a:r>
          </a:p>
          <a:p>
            <a:pPr>
              <a:lnSpc>
                <a:spcPts val="2800"/>
              </a:lnSpc>
            </a:pPr>
            <a:r>
              <a:rPr lang="en-US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- used item</a:t>
            </a:r>
          </a:p>
        </p:txBody>
      </p:sp>
      <p:pic>
        <p:nvPicPr>
          <p:cNvPr id="29" name="그림 28" descr="건물, 문, 예술, 집 문이(가) 표시된 사진&#10;&#10;자동 생성된 설명">
            <a:extLst>
              <a:ext uri="{FF2B5EF4-FFF2-40B4-BE49-F238E27FC236}">
                <a16:creationId xmlns:a16="http://schemas.microsoft.com/office/drawing/2014/main" id="{8ABCD668-2B69-4DDD-47D9-F3BFFC4519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71" y="4744881"/>
            <a:ext cx="921799" cy="921799"/>
          </a:xfrm>
          <a:prstGeom prst="rect">
            <a:avLst/>
          </a:prstGeom>
        </p:spPr>
      </p:pic>
      <p:sp>
        <p:nvSpPr>
          <p:cNvPr id="30" name="TextBox 17">
            <a:extLst>
              <a:ext uri="{FF2B5EF4-FFF2-40B4-BE49-F238E27FC236}">
                <a16:creationId xmlns:a16="http://schemas.microsoft.com/office/drawing/2014/main" id="{F66CE4C9-0DC6-E9C6-13FD-81E385E4240F}"/>
              </a:ext>
            </a:extLst>
          </p:cNvPr>
          <p:cNvSpPr txBox="1"/>
          <p:nvPr/>
        </p:nvSpPr>
        <p:spPr>
          <a:xfrm>
            <a:off x="1377097" y="5365666"/>
            <a:ext cx="6090503" cy="10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8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3. Dungeon</a:t>
            </a:r>
          </a:p>
          <a:p>
            <a:pPr>
              <a:lnSpc>
                <a:spcPts val="2800"/>
              </a:lnSpc>
            </a:pPr>
            <a:r>
              <a:rPr lang="en-US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- character move </a:t>
            </a:r>
          </a:p>
          <a:p>
            <a:pPr>
              <a:lnSpc>
                <a:spcPts val="2800"/>
              </a:lnSpc>
            </a:pPr>
            <a:r>
              <a:rPr lang="en-US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- movement restrictions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EFAF802-4C75-3A94-D54D-3655D48EE3D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907" t="-1278" r="31660" b="-118"/>
          <a:stretch/>
        </p:blipFill>
        <p:spPr>
          <a:xfrm>
            <a:off x="8358683" y="2534818"/>
            <a:ext cx="2568000" cy="3526310"/>
          </a:xfrm>
          <a:prstGeom prst="rect">
            <a:avLst/>
          </a:prstGeom>
        </p:spPr>
      </p:pic>
      <p:sp>
        <p:nvSpPr>
          <p:cNvPr id="15" name="Freeform 15"/>
          <p:cNvSpPr/>
          <p:nvPr/>
        </p:nvSpPr>
        <p:spPr>
          <a:xfrm>
            <a:off x="8315909" y="2544055"/>
            <a:ext cx="2642013" cy="3517495"/>
          </a:xfrm>
          <a:custGeom>
            <a:avLst/>
            <a:gdLst/>
            <a:ahLst/>
            <a:cxnLst/>
            <a:rect l="l" t="t" r="r" b="b"/>
            <a:pathLst>
              <a:path w="3663950" h="4878070">
                <a:moveTo>
                  <a:pt x="3663950" y="4878070"/>
                </a:moveTo>
                <a:lnTo>
                  <a:pt x="0" y="4878070"/>
                </a:lnTo>
                <a:lnTo>
                  <a:pt x="0" y="0"/>
                </a:lnTo>
                <a:lnTo>
                  <a:pt x="3663950" y="0"/>
                </a:lnTo>
                <a:lnTo>
                  <a:pt x="3663950" y="4878070"/>
                </a:lnTo>
                <a:close/>
                <a:moveTo>
                  <a:pt x="63500" y="4814570"/>
                </a:moveTo>
                <a:lnTo>
                  <a:pt x="3600450" y="4814570"/>
                </a:lnTo>
                <a:lnTo>
                  <a:pt x="3600450" y="63500"/>
                </a:lnTo>
                <a:lnTo>
                  <a:pt x="63500" y="63500"/>
                </a:lnTo>
                <a:lnTo>
                  <a:pt x="63500" y="4814570"/>
                </a:lnTo>
                <a:close/>
              </a:path>
            </a:pathLst>
          </a:custGeom>
          <a:solidFill>
            <a:srgbClr val="5271FF"/>
          </a:solid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-1053881" y="-194871"/>
            <a:ext cx="2060482" cy="2060482"/>
            <a:chOff x="0" y="0"/>
            <a:chExt cx="1913890" cy="19138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941977" y="-82968"/>
            <a:ext cx="1836674" cy="1836674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-8100000">
            <a:off x="11185400" y="-194871"/>
            <a:ext cx="2060482" cy="2060482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11297304" y="-82968"/>
            <a:ext cx="1836674" cy="1836674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57819" y="1905000"/>
            <a:ext cx="3568894" cy="4838700"/>
            <a:chOff x="0" y="0"/>
            <a:chExt cx="3210665" cy="2647756"/>
          </a:xfrm>
          <a:solidFill>
            <a:schemeClr val="bg1"/>
          </a:solidFill>
        </p:grpSpPr>
        <p:sp>
          <p:nvSpPr>
            <p:cNvPr id="13" name="Freeform 13"/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grpFill/>
            <a:ln w="76200">
              <a:solidFill>
                <a:srgbClr val="2B4A9D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86999" y="717903"/>
            <a:ext cx="1021800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867" spc="267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Used item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5301" y="1924161"/>
            <a:ext cx="3032552" cy="5488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600" spc="233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</a:t>
            </a:r>
            <a:r>
              <a:rPr lang="en-US" sz="2667" spc="233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Image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148" y="3322835"/>
            <a:ext cx="3184952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Bing Image Creator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9E7EE9C-EAEB-2A2D-46EC-D4B71E1B7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" y="2509783"/>
            <a:ext cx="920751" cy="92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984D633D-8180-3633-291B-07C129349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3746501"/>
            <a:ext cx="844417" cy="57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2">
            <a:extLst>
              <a:ext uri="{FF2B5EF4-FFF2-40B4-BE49-F238E27FC236}">
                <a16:creationId xmlns:a16="http://schemas.microsoft.com/office/drawing/2014/main" id="{3202E660-0480-D94B-4EE8-8F1C0F0469A8}"/>
              </a:ext>
            </a:extLst>
          </p:cNvPr>
          <p:cNvSpPr txBox="1"/>
          <p:nvPr/>
        </p:nvSpPr>
        <p:spPr>
          <a:xfrm>
            <a:off x="797709" y="4324350"/>
            <a:ext cx="3184952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Pokeit</a:t>
            </a:r>
          </a:p>
        </p:txBody>
      </p:sp>
      <p:pic>
        <p:nvPicPr>
          <p:cNvPr id="3088" name="Picture 16">
            <a:extLst>
              <a:ext uri="{FF2B5EF4-FFF2-40B4-BE49-F238E27FC236}">
                <a16:creationId xmlns:a16="http://schemas.microsoft.com/office/drawing/2014/main" id="{A71BD70F-851B-FEC3-2E40-CB0E533A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72" y="4705524"/>
            <a:ext cx="735529" cy="59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22">
            <a:extLst>
              <a:ext uri="{FF2B5EF4-FFF2-40B4-BE49-F238E27FC236}">
                <a16:creationId xmlns:a16="http://schemas.microsoft.com/office/drawing/2014/main" id="{121A8E28-8A9D-ECCF-6066-30183A3C107A}"/>
              </a:ext>
            </a:extLst>
          </p:cNvPr>
          <p:cNvSpPr txBox="1"/>
          <p:nvPr/>
        </p:nvSpPr>
        <p:spPr>
          <a:xfrm>
            <a:off x="797709" y="5276766"/>
            <a:ext cx="3184952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Removebg</a:t>
            </a:r>
          </a:p>
        </p:txBody>
      </p:sp>
      <p:pic>
        <p:nvPicPr>
          <p:cNvPr id="3090" name="Picture 18" descr="Adobe Express: 디자인 - Google Play 앱">
            <a:extLst>
              <a:ext uri="{FF2B5EF4-FFF2-40B4-BE49-F238E27FC236}">
                <a16:creationId xmlns:a16="http://schemas.microsoft.com/office/drawing/2014/main" id="{748439E8-E4F6-8B1C-C93D-1E7DE7291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5656692"/>
            <a:ext cx="572489" cy="572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22">
            <a:extLst>
              <a:ext uri="{FF2B5EF4-FFF2-40B4-BE49-F238E27FC236}">
                <a16:creationId xmlns:a16="http://schemas.microsoft.com/office/drawing/2014/main" id="{793FBE0C-DD0C-6519-88D5-A449C29376B7}"/>
              </a:ext>
            </a:extLst>
          </p:cNvPr>
          <p:cNvSpPr txBox="1"/>
          <p:nvPr/>
        </p:nvSpPr>
        <p:spPr>
          <a:xfrm>
            <a:off x="797709" y="6307664"/>
            <a:ext cx="3184952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Adobe Express</a:t>
            </a:r>
          </a:p>
        </p:txBody>
      </p:sp>
      <p:grpSp>
        <p:nvGrpSpPr>
          <p:cNvPr id="59" name="Group 12">
            <a:extLst>
              <a:ext uri="{FF2B5EF4-FFF2-40B4-BE49-F238E27FC236}">
                <a16:creationId xmlns:a16="http://schemas.microsoft.com/office/drawing/2014/main" id="{00DADC77-E3A4-0139-B5AB-5B53E0C0641B}"/>
              </a:ext>
            </a:extLst>
          </p:cNvPr>
          <p:cNvGrpSpPr/>
          <p:nvPr/>
        </p:nvGrpSpPr>
        <p:grpSpPr>
          <a:xfrm>
            <a:off x="4279900" y="1892300"/>
            <a:ext cx="3568894" cy="4838700"/>
            <a:chOff x="0" y="0"/>
            <a:chExt cx="3210665" cy="2647756"/>
          </a:xfrm>
          <a:solidFill>
            <a:schemeClr val="bg1"/>
          </a:solidFill>
        </p:grpSpPr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ED741B83-E89B-77D9-62C3-EFEF4C236A3D}"/>
                </a:ext>
              </a:extLst>
            </p:cNvPr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grpFill/>
            <a:ln w="76200">
              <a:solidFill>
                <a:srgbClr val="2B4A9D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61" name="TextBox 20">
            <a:extLst>
              <a:ext uri="{FF2B5EF4-FFF2-40B4-BE49-F238E27FC236}">
                <a16:creationId xmlns:a16="http://schemas.microsoft.com/office/drawing/2014/main" id="{5067E6AF-00C1-510A-6AE6-F0DE0F925D3D}"/>
              </a:ext>
            </a:extLst>
          </p:cNvPr>
          <p:cNvSpPr txBox="1"/>
          <p:nvPr/>
        </p:nvSpPr>
        <p:spPr>
          <a:xfrm>
            <a:off x="4499543" y="1875865"/>
            <a:ext cx="3302001" cy="1157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667" spc="233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Language</a:t>
            </a:r>
          </a:p>
          <a:p>
            <a:pPr>
              <a:lnSpc>
                <a:spcPts val="4900"/>
              </a:lnSpc>
            </a:pPr>
            <a:r>
              <a:rPr lang="en-US" sz="2667" spc="233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      &amp; Framework</a:t>
            </a:r>
          </a:p>
        </p:txBody>
      </p:sp>
      <p:sp>
        <p:nvSpPr>
          <p:cNvPr id="62" name="TextBox 22">
            <a:extLst>
              <a:ext uri="{FF2B5EF4-FFF2-40B4-BE49-F238E27FC236}">
                <a16:creationId xmlns:a16="http://schemas.microsoft.com/office/drawing/2014/main" id="{4D3A8B4E-A23C-A931-C9C7-BAAEAB455CA1}"/>
              </a:ext>
            </a:extLst>
          </p:cNvPr>
          <p:cNvSpPr txBox="1"/>
          <p:nvPr/>
        </p:nvSpPr>
        <p:spPr>
          <a:xfrm>
            <a:off x="4761018" y="3891264"/>
            <a:ext cx="850234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Dart</a:t>
            </a:r>
          </a:p>
        </p:txBody>
      </p:sp>
      <p:sp>
        <p:nvSpPr>
          <p:cNvPr id="3073" name="TextBox 22">
            <a:extLst>
              <a:ext uri="{FF2B5EF4-FFF2-40B4-BE49-F238E27FC236}">
                <a16:creationId xmlns:a16="http://schemas.microsoft.com/office/drawing/2014/main" id="{715520E8-78A2-2186-C7AB-8245AF8739C9}"/>
              </a:ext>
            </a:extLst>
          </p:cNvPr>
          <p:cNvSpPr txBox="1"/>
          <p:nvPr/>
        </p:nvSpPr>
        <p:spPr>
          <a:xfrm>
            <a:off x="4758995" y="4997366"/>
            <a:ext cx="1305352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Flutter</a:t>
            </a:r>
          </a:p>
        </p:txBody>
      </p:sp>
      <p:pic>
        <p:nvPicPr>
          <p:cNvPr id="3092" name="Picture 20" descr="post-thumbnail">
            <a:extLst>
              <a:ext uri="{FF2B5EF4-FFF2-40B4-BE49-F238E27FC236}">
                <a16:creationId xmlns:a16="http://schemas.microsoft.com/office/drawing/2014/main" id="{237A97E7-5CF5-3FE0-FEF6-BC526CCB0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14"/>
          <a:stretch/>
        </p:blipFill>
        <p:spPr bwMode="auto">
          <a:xfrm>
            <a:off x="4499543" y="3071642"/>
            <a:ext cx="643957" cy="92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>
            <a:extLst>
              <a:ext uri="{FF2B5EF4-FFF2-40B4-BE49-F238E27FC236}">
                <a16:creationId xmlns:a16="http://schemas.microsoft.com/office/drawing/2014/main" id="{B70150AA-0729-CACB-4D2A-C2BCEB4048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50"/>
          <a:stretch/>
        </p:blipFill>
        <p:spPr bwMode="auto">
          <a:xfrm>
            <a:off x="4435849" y="4327398"/>
            <a:ext cx="483460" cy="6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81" name="Group 12">
            <a:extLst>
              <a:ext uri="{FF2B5EF4-FFF2-40B4-BE49-F238E27FC236}">
                <a16:creationId xmlns:a16="http://schemas.microsoft.com/office/drawing/2014/main" id="{A30016F3-C315-25BC-FF33-50CF498C3FF7}"/>
              </a:ext>
            </a:extLst>
          </p:cNvPr>
          <p:cNvGrpSpPr/>
          <p:nvPr/>
        </p:nvGrpSpPr>
        <p:grpSpPr>
          <a:xfrm>
            <a:off x="8354453" y="1892300"/>
            <a:ext cx="3568894" cy="4838700"/>
            <a:chOff x="0" y="0"/>
            <a:chExt cx="3210665" cy="2647756"/>
          </a:xfrm>
          <a:solidFill>
            <a:srgbClr val="5271FF"/>
          </a:solidFill>
        </p:grpSpPr>
        <p:sp>
          <p:nvSpPr>
            <p:cNvPr id="3082" name="Freeform 13">
              <a:extLst>
                <a:ext uri="{FF2B5EF4-FFF2-40B4-BE49-F238E27FC236}">
                  <a16:creationId xmlns:a16="http://schemas.microsoft.com/office/drawing/2014/main" id="{0CAFBBFE-A581-12A3-C289-A0B8E149590C}"/>
                </a:ext>
              </a:extLst>
            </p:cNvPr>
            <p:cNvSpPr/>
            <p:nvPr/>
          </p:nvSpPr>
          <p:spPr>
            <a:xfrm>
              <a:off x="0" y="0"/>
              <a:ext cx="3210665" cy="2647756"/>
            </a:xfrm>
            <a:custGeom>
              <a:avLst/>
              <a:gdLst/>
              <a:ahLst/>
              <a:cxnLst/>
              <a:rect l="l" t="t" r="r" b="b"/>
              <a:pathLst>
                <a:path w="3210665" h="2647756">
                  <a:moveTo>
                    <a:pt x="0" y="0"/>
                  </a:moveTo>
                  <a:lnTo>
                    <a:pt x="3210665" y="0"/>
                  </a:lnTo>
                  <a:lnTo>
                    <a:pt x="3210665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rgbClr val="2B4A9D"/>
              </a:solidFill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083" name="TextBox 20">
            <a:extLst>
              <a:ext uri="{FF2B5EF4-FFF2-40B4-BE49-F238E27FC236}">
                <a16:creationId xmlns:a16="http://schemas.microsoft.com/office/drawing/2014/main" id="{1C88B107-2B9F-01AC-AB06-031E09DFA7C5}"/>
              </a:ext>
            </a:extLst>
          </p:cNvPr>
          <p:cNvSpPr txBox="1"/>
          <p:nvPr/>
        </p:nvSpPr>
        <p:spPr>
          <a:xfrm>
            <a:off x="8574096" y="1873556"/>
            <a:ext cx="3302001" cy="5287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2667" spc="233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Etc.</a:t>
            </a:r>
          </a:p>
        </p:txBody>
      </p:sp>
      <p:sp>
        <p:nvSpPr>
          <p:cNvPr id="3084" name="TextBox 22">
            <a:extLst>
              <a:ext uri="{FF2B5EF4-FFF2-40B4-BE49-F238E27FC236}">
                <a16:creationId xmlns:a16="http://schemas.microsoft.com/office/drawing/2014/main" id="{16937446-A179-6244-7E96-4863698F3F4B}"/>
              </a:ext>
            </a:extLst>
          </p:cNvPr>
          <p:cNvSpPr txBox="1"/>
          <p:nvPr/>
        </p:nvSpPr>
        <p:spPr>
          <a:xfrm>
            <a:off x="8959930" y="3548364"/>
            <a:ext cx="1534439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SQLite</a:t>
            </a:r>
          </a:p>
        </p:txBody>
      </p:sp>
      <p:sp>
        <p:nvSpPr>
          <p:cNvPr id="3085" name="TextBox 22">
            <a:extLst>
              <a:ext uri="{FF2B5EF4-FFF2-40B4-BE49-F238E27FC236}">
                <a16:creationId xmlns:a16="http://schemas.microsoft.com/office/drawing/2014/main" id="{64B60CCD-83EC-6C74-53B3-C1F55551C780}"/>
              </a:ext>
            </a:extLst>
          </p:cNvPr>
          <p:cNvSpPr txBox="1"/>
          <p:nvPr/>
        </p:nvSpPr>
        <p:spPr>
          <a:xfrm>
            <a:off x="8959930" y="4665964"/>
            <a:ext cx="2321272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Android Studio</a:t>
            </a:r>
          </a:p>
        </p:txBody>
      </p:sp>
      <p:pic>
        <p:nvPicPr>
          <p:cNvPr id="3100" name="Picture 28">
            <a:extLst>
              <a:ext uri="{FF2B5EF4-FFF2-40B4-BE49-F238E27FC236}">
                <a16:creationId xmlns:a16="http://schemas.microsoft.com/office/drawing/2014/main" id="{B2938C1D-9DE3-D7B7-D5F2-96DCDB93F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492" y="2946400"/>
            <a:ext cx="571200" cy="57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>
            <a:extLst>
              <a:ext uri="{FF2B5EF4-FFF2-40B4-BE49-F238E27FC236}">
                <a16:creationId xmlns:a16="http://schemas.microsoft.com/office/drawing/2014/main" id="{3EE12C79-58B1-8FC0-CBEE-AF46CA05E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493" y="4012588"/>
            <a:ext cx="618876" cy="61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>
            <a:extLst>
              <a:ext uri="{FF2B5EF4-FFF2-40B4-BE49-F238E27FC236}">
                <a16:creationId xmlns:a16="http://schemas.microsoft.com/office/drawing/2014/main" id="{30248E8F-C95F-02F5-A74B-600596D8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369" y="5126452"/>
            <a:ext cx="576000" cy="5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TextBox 22">
            <a:extLst>
              <a:ext uri="{FF2B5EF4-FFF2-40B4-BE49-F238E27FC236}">
                <a16:creationId xmlns:a16="http://schemas.microsoft.com/office/drawing/2014/main" id="{C6081523-0567-DDFB-3618-78C4D756377D}"/>
              </a:ext>
            </a:extLst>
          </p:cNvPr>
          <p:cNvSpPr txBox="1"/>
          <p:nvPr/>
        </p:nvSpPr>
        <p:spPr>
          <a:xfrm>
            <a:off x="8936092" y="5694046"/>
            <a:ext cx="2901905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5271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Google Play Console</a:t>
            </a:r>
          </a:p>
        </p:txBody>
      </p:sp>
      <p:sp>
        <p:nvSpPr>
          <p:cNvPr id="10" name="슬라이드 번호 개체 틀 14">
            <a:extLst>
              <a:ext uri="{FF2B5EF4-FFF2-40B4-BE49-F238E27FC236}">
                <a16:creationId xmlns:a16="http://schemas.microsoft.com/office/drawing/2014/main" id="{2CA4F759-A7C3-97E3-3F96-9EC62FDC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5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7878" y="0"/>
            <a:ext cx="301605" cy="6858000"/>
            <a:chOff x="0" y="0"/>
            <a:chExt cx="165040" cy="3752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5040" cy="3752726"/>
            </a:xfrm>
            <a:custGeom>
              <a:avLst/>
              <a:gdLst/>
              <a:ahLst/>
              <a:cxnLst/>
              <a:rect l="l" t="t" r="r" b="b"/>
              <a:pathLst>
                <a:path w="165040" h="3752726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10257307" y="1240307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10495040" y="147804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2700000">
            <a:off x="7682948" y="5362020"/>
            <a:ext cx="4109559" cy="4109559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 rot="-5400000">
            <a:off x="3320618" y="-1725251"/>
            <a:ext cx="1086131" cy="5301101"/>
            <a:chOff x="0" y="0"/>
            <a:chExt cx="2354580" cy="1149204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53310" cy="11492046"/>
            </a:xfrm>
            <a:custGeom>
              <a:avLst/>
              <a:gdLst/>
              <a:ahLst/>
              <a:cxnLst/>
              <a:rect l="l" t="t" r="r" b="b"/>
              <a:pathLst>
                <a:path w="2353310" h="11492046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5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415479" y="598287"/>
            <a:ext cx="4680521" cy="628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4666" spc="233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In Game</a:t>
            </a:r>
          </a:p>
        </p:txBody>
      </p:sp>
      <p:grpSp>
        <p:nvGrpSpPr>
          <p:cNvPr id="10" name="Group 10"/>
          <p:cNvGrpSpPr/>
          <p:nvPr/>
        </p:nvGrpSpPr>
        <p:grpSpPr>
          <a:xfrm rot="2700000">
            <a:off x="7682947" y="-2613579"/>
            <a:ext cx="4109559" cy="4109559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F0582995-0F7E-E3C1-5848-981CC3018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194" y="1577800"/>
            <a:ext cx="10576852" cy="3583638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015012-EC9B-D382-7926-ACFB07D50750}"/>
              </a:ext>
            </a:extLst>
          </p:cNvPr>
          <p:cNvSpPr/>
          <p:nvPr/>
        </p:nvSpPr>
        <p:spPr>
          <a:xfrm>
            <a:off x="1334082" y="1559782"/>
            <a:ext cx="10574961" cy="3638623"/>
          </a:xfrm>
          <a:prstGeom prst="rect">
            <a:avLst/>
          </a:prstGeom>
          <a:noFill/>
          <a:ln w="76200">
            <a:solidFill>
              <a:srgbClr val="527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12" name="슬라이드 번호 개체 틀 14">
            <a:extLst>
              <a:ext uri="{FF2B5EF4-FFF2-40B4-BE49-F238E27FC236}">
                <a16:creationId xmlns:a16="http://schemas.microsoft.com/office/drawing/2014/main" id="{4F77E26D-A226-CB8E-675F-A17D1DD78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6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15" name="Group 18">
            <a:extLst>
              <a:ext uri="{FF2B5EF4-FFF2-40B4-BE49-F238E27FC236}">
                <a16:creationId xmlns:a16="http://schemas.microsoft.com/office/drawing/2014/main" id="{979EB367-A222-85CD-C051-8FD691C38A84}"/>
              </a:ext>
            </a:extLst>
          </p:cNvPr>
          <p:cNvGrpSpPr/>
          <p:nvPr/>
        </p:nvGrpSpPr>
        <p:grpSpPr>
          <a:xfrm rot="-5400000">
            <a:off x="6544924" y="5697852"/>
            <a:ext cx="553006" cy="1310982"/>
            <a:chOff x="0" y="0"/>
            <a:chExt cx="2354580" cy="5581882"/>
          </a:xfrm>
        </p:grpSpPr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F0F216FA-8B18-79AE-6BA7-0B0B5CE600BB}"/>
                </a:ext>
              </a:extLst>
            </p:cNvPr>
            <p:cNvSpPr/>
            <p:nvPr/>
          </p:nvSpPr>
          <p:spPr>
            <a:xfrm>
              <a:off x="0" y="0"/>
              <a:ext cx="2353310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5534D0C-F4B6-21BC-66F9-FF4227E10395}"/>
              </a:ext>
            </a:extLst>
          </p:cNvPr>
          <p:cNvSpPr/>
          <p:nvPr/>
        </p:nvSpPr>
        <p:spPr>
          <a:xfrm>
            <a:off x="-17759" y="6077137"/>
            <a:ext cx="6631620" cy="552709"/>
          </a:xfrm>
          <a:prstGeom prst="rect">
            <a:avLst/>
          </a:prstGeom>
          <a:solidFill>
            <a:srgbClr val="2B4A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2"/>
          <p:cNvSpPr txBox="1"/>
          <p:nvPr/>
        </p:nvSpPr>
        <p:spPr>
          <a:xfrm>
            <a:off x="5550027" y="6186434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24142" y="6186434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478791" y="6191998"/>
            <a:ext cx="324704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800" spc="200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53097" y="6173954"/>
            <a:ext cx="97212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Main</a:t>
            </a:r>
            <a:endParaRPr lang="en-US" sz="2000" spc="2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0485C087-713C-DC95-637F-12A5A3E41AF3}"/>
              </a:ext>
            </a:extLst>
          </p:cNvPr>
          <p:cNvSpPr txBox="1"/>
          <p:nvPr/>
        </p:nvSpPr>
        <p:spPr>
          <a:xfrm>
            <a:off x="6101511" y="6143962"/>
            <a:ext cx="97212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</a:t>
            </a:r>
            <a:endParaRPr lang="en-US" sz="2000" spc="2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C7532707-5FF9-761B-2D48-5E5772C636D6}"/>
              </a:ext>
            </a:extLst>
          </p:cNvPr>
          <p:cNvSpPr txBox="1"/>
          <p:nvPr/>
        </p:nvSpPr>
        <p:spPr>
          <a:xfrm>
            <a:off x="3985878" y="6165207"/>
            <a:ext cx="972121" cy="359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400" spc="2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Home</a:t>
            </a:r>
            <a:endParaRPr lang="en-US" sz="2000" spc="2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A0B88FBF-5DFA-0A43-8E90-83770214FC9A}"/>
              </a:ext>
            </a:extLst>
          </p:cNvPr>
          <p:cNvCxnSpPr/>
          <p:nvPr/>
        </p:nvCxnSpPr>
        <p:spPr>
          <a:xfrm>
            <a:off x="1287811" y="6077137"/>
            <a:ext cx="0" cy="55270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B9AEF27-3A6D-783A-EBA8-D8F83C3EB51A}"/>
              </a:ext>
            </a:extLst>
          </p:cNvPr>
          <p:cNvCxnSpPr/>
          <p:nvPr/>
        </p:nvCxnSpPr>
        <p:spPr>
          <a:xfrm>
            <a:off x="3340027" y="6069736"/>
            <a:ext cx="0" cy="55270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53D1702-1BF4-53AE-B717-89DD5919258D}"/>
              </a:ext>
            </a:extLst>
          </p:cNvPr>
          <p:cNvCxnSpPr/>
          <p:nvPr/>
        </p:nvCxnSpPr>
        <p:spPr>
          <a:xfrm>
            <a:off x="5481028" y="6080091"/>
            <a:ext cx="0" cy="552709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0C1DFDD-5F6C-5EA6-AB65-BBF2ABAB33E0}"/>
              </a:ext>
            </a:extLst>
          </p:cNvPr>
          <p:cNvCxnSpPr/>
          <p:nvPr/>
        </p:nvCxnSpPr>
        <p:spPr>
          <a:xfrm>
            <a:off x="1204255" y="2201662"/>
            <a:ext cx="119061" cy="0"/>
          </a:xfrm>
          <a:prstGeom prst="line">
            <a:avLst/>
          </a:prstGeom>
          <a:ln w="762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C2AB776A-0243-2675-C3CB-7A8B230A46CF}"/>
              </a:ext>
            </a:extLst>
          </p:cNvPr>
          <p:cNvCxnSpPr/>
          <p:nvPr/>
        </p:nvCxnSpPr>
        <p:spPr>
          <a:xfrm>
            <a:off x="1205732" y="3383871"/>
            <a:ext cx="119061" cy="0"/>
          </a:xfrm>
          <a:prstGeom prst="line">
            <a:avLst/>
          </a:prstGeom>
          <a:ln w="762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2B658B99-8A0C-2575-345A-45728F956527}"/>
              </a:ext>
            </a:extLst>
          </p:cNvPr>
          <p:cNvCxnSpPr/>
          <p:nvPr/>
        </p:nvCxnSpPr>
        <p:spPr>
          <a:xfrm>
            <a:off x="1196856" y="4573481"/>
            <a:ext cx="119061" cy="0"/>
          </a:xfrm>
          <a:prstGeom prst="line">
            <a:avLst/>
          </a:prstGeom>
          <a:ln w="76200">
            <a:solidFill>
              <a:srgbClr val="5271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224540"/>
            <a:ext cx="12192000" cy="5633460"/>
            <a:chOff x="0" y="0"/>
            <a:chExt cx="6671512" cy="26477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71512" cy="2647756"/>
            </a:xfrm>
            <a:custGeom>
              <a:avLst/>
              <a:gdLst/>
              <a:ahLst/>
              <a:cxnLst/>
              <a:rect l="l" t="t" r="r" b="b"/>
              <a:pathLst>
                <a:path w="6671512" h="2647756">
                  <a:moveTo>
                    <a:pt x="0" y="0"/>
                  </a:moveTo>
                  <a:lnTo>
                    <a:pt x="6671512" y="0"/>
                  </a:lnTo>
                  <a:lnTo>
                    <a:pt x="6671512" y="2647756"/>
                  </a:lnTo>
                  <a:lnTo>
                    <a:pt x="0" y="2647756"/>
                  </a:lnTo>
                  <a:close/>
                </a:path>
              </a:pathLst>
            </a:custGeom>
            <a:solidFill>
              <a:srgbClr val="2B4A9D"/>
            </a:solidFill>
            <a:ln>
              <a:solidFill>
                <a:schemeClr val="accent1"/>
              </a:solidFill>
            </a:ln>
          </p:spPr>
          <p:txBody>
            <a:bodyPr/>
            <a:lstStyle/>
            <a:p>
              <a:endParaRPr lang="ko-KR" altLang="en-US" dirty="0"/>
            </a:p>
          </p:txBody>
        </p:sp>
      </p:grpSp>
      <p:grpSp>
        <p:nvGrpSpPr>
          <p:cNvPr id="6" name="Group 6"/>
          <p:cNvGrpSpPr/>
          <p:nvPr/>
        </p:nvGrpSpPr>
        <p:grpSpPr>
          <a:xfrm rot="381190">
            <a:off x="1919211" y="-679655"/>
            <a:ext cx="12192000" cy="1103525"/>
            <a:chOff x="0" y="0"/>
            <a:chExt cx="6671512" cy="60385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84447">
            <a:off x="-3156333" y="-633569"/>
            <a:ext cx="12192000" cy="1103525"/>
            <a:chOff x="0" y="0"/>
            <a:chExt cx="6671512" cy="6038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671512" cy="603853"/>
            </a:xfrm>
            <a:custGeom>
              <a:avLst/>
              <a:gdLst/>
              <a:ahLst/>
              <a:cxnLst/>
              <a:rect l="l" t="t" r="r" b="b"/>
              <a:pathLst>
                <a:path w="6671512" h="603853">
                  <a:moveTo>
                    <a:pt x="0" y="0"/>
                  </a:moveTo>
                  <a:lnTo>
                    <a:pt x="6671512" y="0"/>
                  </a:lnTo>
                  <a:lnTo>
                    <a:pt x="6671512" y="603853"/>
                  </a:lnTo>
                  <a:lnTo>
                    <a:pt x="0" y="60385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6191786"/>
            <a:ext cx="12192000" cy="509789"/>
            <a:chOff x="0" y="0"/>
            <a:chExt cx="6671512" cy="27895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71512" cy="278959"/>
            </a:xfrm>
            <a:custGeom>
              <a:avLst/>
              <a:gdLst/>
              <a:ahLst/>
              <a:cxnLst/>
              <a:rect l="l" t="t" r="r" b="b"/>
              <a:pathLst>
                <a:path w="6671512" h="278959">
                  <a:moveTo>
                    <a:pt x="0" y="0"/>
                  </a:moveTo>
                  <a:lnTo>
                    <a:pt x="6671512" y="0"/>
                  </a:lnTo>
                  <a:lnTo>
                    <a:pt x="6671512" y="278959"/>
                  </a:lnTo>
                  <a:lnTo>
                    <a:pt x="0" y="2789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86998" y="467835"/>
            <a:ext cx="1021800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334" spc="267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DataBase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4843" y="4525923"/>
            <a:ext cx="4033807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…</a:t>
            </a:r>
            <a:b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20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Map</a:t>
            </a:r>
            <a:r>
              <a:rPr lang="ko-KR" altLang="ko-KR" sz="20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lang="ko-KR" altLang="ko-KR" sz="20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, </a:t>
            </a:r>
            <a:r>
              <a:rPr lang="ko-KR" altLang="ko-KR" sz="20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int</a:t>
            </a:r>
            <a:r>
              <a:rPr lang="ko-KR" altLang="ko-KR" sz="20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lang="ko-KR" altLang="ko-KR" sz="20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user_souls</a:t>
            </a:r>
            <a: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en-US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…</a:t>
            </a:r>
            <a:endParaRPr lang="ko-KR" altLang="ko-KR" sz="2000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832237" y="2002946"/>
            <a:ext cx="3306074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…</a:t>
            </a: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lang="ko-KR" altLang="ko-KR" sz="20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 </a:t>
            </a:r>
            <a:r>
              <a:rPr lang="ko-KR" altLang="ko-KR" sz="20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souls_name</a:t>
            </a:r>
            <a: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20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lang="ko-KR" altLang="ko-KR" sz="2000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? </a:t>
            </a:r>
            <a:r>
              <a:rPr lang="ko-KR" altLang="ko-KR" sz="2000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souls_level</a:t>
            </a:r>
            <a: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en-US" altLang="ko-KR" sz="2000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</a:t>
            </a:r>
            <a:r>
              <a:rPr lang="en-US" altLang="ko-KR" sz="2000" b="1" dirty="0">
                <a:solidFill>
                  <a:schemeClr val="bg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…</a:t>
            </a:r>
            <a:endParaRPr lang="ko-KR" altLang="ko-KR" sz="2000" dirty="0">
              <a:solidFill>
                <a:schemeClr val="bg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351225" y="4539961"/>
            <a:ext cx="333595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…</a:t>
            </a: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souls_name TEXT ,</a:t>
            </a:r>
            <a:br>
              <a:rPr lang="ko-KR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souls_level TEXT ,</a:t>
            </a:r>
            <a:br>
              <a:rPr lang="ko-KR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   </a:t>
            </a:r>
            <a:r>
              <a:rPr lang="en-US" altLang="ko-KR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 … </a:t>
            </a:r>
            <a:endParaRPr lang="ko-KR" altLang="ko-KR" sz="2000" dirty="0">
              <a:solidFill>
                <a:schemeClr val="accent6">
                  <a:lumMod val="60000"/>
                  <a:lumOff val="40000"/>
                </a:schemeClr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4AF436-4863-A15B-4D70-4368AE0639F3}"/>
              </a:ext>
            </a:extLst>
          </p:cNvPr>
          <p:cNvSpPr/>
          <p:nvPr/>
        </p:nvSpPr>
        <p:spPr>
          <a:xfrm>
            <a:off x="866479" y="3903355"/>
            <a:ext cx="278916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05B45F-0227-3A6F-C080-C25A2A61D250}"/>
              </a:ext>
            </a:extLst>
          </p:cNvPr>
          <p:cNvSpPr/>
          <p:nvPr/>
        </p:nvSpPr>
        <p:spPr>
          <a:xfrm>
            <a:off x="4669932" y="1498358"/>
            <a:ext cx="278916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0847477-EC78-9B1E-9F7A-2F9CDEE29A75}"/>
              </a:ext>
            </a:extLst>
          </p:cNvPr>
          <p:cNvSpPr/>
          <p:nvPr/>
        </p:nvSpPr>
        <p:spPr>
          <a:xfrm>
            <a:off x="8587261" y="4029401"/>
            <a:ext cx="278916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47C10-08D0-A446-030F-1759DDD13D5A}"/>
              </a:ext>
            </a:extLst>
          </p:cNvPr>
          <p:cNvSpPr/>
          <p:nvPr/>
        </p:nvSpPr>
        <p:spPr>
          <a:xfrm>
            <a:off x="299213" y="4154561"/>
            <a:ext cx="3861100" cy="1684800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4"/>
          <p:cNvSpPr txBox="1"/>
          <p:nvPr/>
        </p:nvSpPr>
        <p:spPr>
          <a:xfrm>
            <a:off x="316747" y="3994317"/>
            <a:ext cx="3923699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User Information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6CAB66-900A-E9D4-E470-C51E7C16DC4F}"/>
              </a:ext>
            </a:extLst>
          </p:cNvPr>
          <p:cNvSpPr/>
          <p:nvPr/>
        </p:nvSpPr>
        <p:spPr>
          <a:xfrm>
            <a:off x="4165449" y="1745586"/>
            <a:ext cx="3861100" cy="1481703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6D6F20-AF6C-D847-CDA9-DE8524A187A4}"/>
              </a:ext>
            </a:extLst>
          </p:cNvPr>
          <p:cNvSpPr/>
          <p:nvPr/>
        </p:nvSpPr>
        <p:spPr>
          <a:xfrm>
            <a:off x="8023245" y="4260061"/>
            <a:ext cx="3862800" cy="1683760"/>
          </a:xfrm>
          <a:prstGeom prst="rect">
            <a:avLst/>
          </a:prstGeom>
          <a:noFill/>
          <a:ln w="793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20"/>
          <p:cNvSpPr txBox="1"/>
          <p:nvPr/>
        </p:nvSpPr>
        <p:spPr>
          <a:xfrm>
            <a:off x="8587261" y="4098008"/>
            <a:ext cx="2789165" cy="3124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 Table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669932" y="1556436"/>
            <a:ext cx="2789165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SQL Dataset</a:t>
            </a:r>
          </a:p>
        </p:txBody>
      </p:sp>
      <p:sp>
        <p:nvSpPr>
          <p:cNvPr id="40" name="화살표: 왼쪽/위쪽 39">
            <a:extLst>
              <a:ext uri="{FF2B5EF4-FFF2-40B4-BE49-F238E27FC236}">
                <a16:creationId xmlns:a16="http://schemas.microsoft.com/office/drawing/2014/main" id="{48DE7D9C-BEC5-69C0-8D92-1A0F78804A5E}"/>
              </a:ext>
            </a:extLst>
          </p:cNvPr>
          <p:cNvSpPr/>
          <p:nvPr/>
        </p:nvSpPr>
        <p:spPr>
          <a:xfrm flipH="1" flipV="1">
            <a:off x="961059" y="2149656"/>
            <a:ext cx="3012509" cy="1678832"/>
          </a:xfrm>
          <a:prstGeom prst="leftUpArrow">
            <a:avLst>
              <a:gd name="adj1" fmla="val 6754"/>
              <a:gd name="adj2" fmla="val 12714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394FDF-6187-02A8-2A20-87983E4B5188}"/>
              </a:ext>
            </a:extLst>
          </p:cNvPr>
          <p:cNvSpPr txBox="1"/>
          <p:nvPr/>
        </p:nvSpPr>
        <p:spPr>
          <a:xfrm>
            <a:off x="1439880" y="1886928"/>
            <a:ext cx="1874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</a:t>
            </a:r>
          </a:p>
          <a:p>
            <a:pPr algn="ctr"/>
            <a:r>
              <a:rPr lang="en-US" altLang="ko-KR" sz="6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Conversion</a:t>
            </a:r>
            <a:endParaRPr lang="ko-KR" altLang="en-US" sz="24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42" name="화살표: 왼쪽/위쪽 41">
            <a:extLst>
              <a:ext uri="{FF2B5EF4-FFF2-40B4-BE49-F238E27FC236}">
                <a16:creationId xmlns:a16="http://schemas.microsoft.com/office/drawing/2014/main" id="{0D46C2D6-CFF2-73F5-F9EC-ABB7D49B5BC4}"/>
              </a:ext>
            </a:extLst>
          </p:cNvPr>
          <p:cNvSpPr/>
          <p:nvPr/>
        </p:nvSpPr>
        <p:spPr>
          <a:xfrm flipV="1">
            <a:off x="8201309" y="2241022"/>
            <a:ext cx="3012509" cy="1678832"/>
          </a:xfrm>
          <a:prstGeom prst="leftUpArrow">
            <a:avLst>
              <a:gd name="adj1" fmla="val 6754"/>
              <a:gd name="adj2" fmla="val 12714"/>
              <a:gd name="adj3" fmla="val 25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B81FF3-530A-A18E-CB9B-829A0AADAF5F}"/>
              </a:ext>
            </a:extLst>
          </p:cNvPr>
          <p:cNvSpPr txBox="1"/>
          <p:nvPr/>
        </p:nvSpPr>
        <p:spPr>
          <a:xfrm>
            <a:off x="8680130" y="1978294"/>
            <a:ext cx="1874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</a:t>
            </a:r>
          </a:p>
          <a:p>
            <a:pPr algn="ctr"/>
            <a:r>
              <a:rPr lang="en-US" altLang="ko-KR" sz="6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 </a:t>
            </a: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Conversion</a:t>
            </a:r>
            <a:endParaRPr lang="ko-KR" altLang="en-US" sz="2400" dirty="0">
              <a:solidFill>
                <a:schemeClr val="bg1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44" name="슬라이드 번호 개체 틀 14">
            <a:extLst>
              <a:ext uri="{FF2B5EF4-FFF2-40B4-BE49-F238E27FC236}">
                <a16:creationId xmlns:a16="http://schemas.microsoft.com/office/drawing/2014/main" id="{E39479B8-C035-307F-922B-174479274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7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0" y="1244600"/>
            <a:ext cx="12192000" cy="3086323"/>
            <a:chOff x="0" y="0"/>
            <a:chExt cx="3266261" cy="28492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34548" y="1946796"/>
            <a:ext cx="9566702" cy="2303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pc="1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souls – </a:t>
            </a:r>
          </a:p>
          <a:p>
            <a:pPr>
              <a:lnSpc>
                <a:spcPts val="2500"/>
              </a:lnSpc>
            </a:pPr>
            <a:r>
              <a:rPr lang="en-US" spc="1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Map&lt;String, int&gt; souls = {};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String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souls_name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info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'souls_name'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split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','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souls_level_st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info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'souls_level'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List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&lt;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souls_level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souls_level_st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.split(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','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).map((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) =&gt;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int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kumimoji="0" lang="ko-KR" altLang="ko-KR" b="0" i="1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parse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value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.trim())).toList()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kumimoji="0" lang="en-US" altLang="ko-KR" b="1" i="0" u="none" strike="noStrike" cap="none" normalizeH="0" baseline="0" dirty="0">
              <a:ln>
                <a:noFill/>
              </a:ln>
              <a:solidFill>
                <a:srgbClr val="ED864A"/>
              </a:solidFill>
              <a:effectLst/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for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(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int i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33CC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0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&lt;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souls_name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D94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length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;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++) {</a:t>
            </a:r>
            <a:b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${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souls_name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]}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54B33E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'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 =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souls_level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[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i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]</a:t>
            </a: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ED864A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  </a:t>
            </a:r>
            <a:r>
              <a:rPr kumimoji="0" lang="ko-KR" altLang="ko-KR" b="0" i="0" u="none" strike="noStrike" cap="none" normalizeH="0" baseline="0" dirty="0">
                <a:ln>
                  <a:noFill/>
                </a:ln>
                <a:solidFill>
                  <a:srgbClr val="EBEBEB"/>
                </a:solidFill>
                <a:effectLst/>
                <a:latin typeface="MBC 1961 Medium" panose="02020603020101020101" pitchFamily="18" charset="-127"/>
                <a:ea typeface="MBC 1961 Medium" panose="02020603020101020101" pitchFamily="18" charset="-127"/>
              </a:rPr>
              <a:t>}</a:t>
            </a:r>
            <a:endParaRPr kumimoji="0" lang="ko-KR" altLang="ko-K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-1309" y="873"/>
            <a:ext cx="1090643" cy="1088897"/>
            <a:chOff x="0" y="0"/>
            <a:chExt cx="6350000" cy="6339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11101793" y="873"/>
            <a:ext cx="1090643" cy="1088897"/>
            <a:chOff x="0" y="0"/>
            <a:chExt cx="6350000" cy="63398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l="l" t="t" r="r" b="b"/>
              <a:pathLst>
                <a:path w="6350000" h="633984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5" name="Group 5">
            <a:extLst>
              <a:ext uri="{FF2B5EF4-FFF2-40B4-BE49-F238E27FC236}">
                <a16:creationId xmlns:a16="http://schemas.microsoft.com/office/drawing/2014/main" id="{74C4142B-4617-206A-437F-5DC6FC937914}"/>
              </a:ext>
            </a:extLst>
          </p:cNvPr>
          <p:cNvGrpSpPr/>
          <p:nvPr/>
        </p:nvGrpSpPr>
        <p:grpSpPr>
          <a:xfrm>
            <a:off x="-25400" y="4529890"/>
            <a:ext cx="12192000" cy="1919593"/>
            <a:chOff x="0" y="0"/>
            <a:chExt cx="3266261" cy="2849292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8FB9632-A0F0-F90B-E579-627A201592DD}"/>
                </a:ext>
              </a:extLst>
            </p:cNvPr>
            <p:cNvSpPr/>
            <p:nvPr/>
          </p:nvSpPr>
          <p:spPr>
            <a:xfrm>
              <a:off x="0" y="0"/>
              <a:ext cx="3266261" cy="2849292"/>
            </a:xfrm>
            <a:custGeom>
              <a:avLst/>
              <a:gdLst/>
              <a:ahLst/>
              <a:cxnLst/>
              <a:rect l="l" t="t" r="r" b="b"/>
              <a:pathLst>
                <a:path w="3266261" h="2849292">
                  <a:moveTo>
                    <a:pt x="0" y="0"/>
                  </a:moveTo>
                  <a:lnTo>
                    <a:pt x="3266261" y="0"/>
                  </a:lnTo>
                  <a:lnTo>
                    <a:pt x="3266261" y="2849292"/>
                  </a:lnTo>
                  <a:lnTo>
                    <a:pt x="0" y="2849292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7" name="TextBox 12">
            <a:extLst>
              <a:ext uri="{FF2B5EF4-FFF2-40B4-BE49-F238E27FC236}">
                <a16:creationId xmlns:a16="http://schemas.microsoft.com/office/drawing/2014/main" id="{4712A955-77E8-5AB0-1DD7-375CB0FB507E}"/>
              </a:ext>
            </a:extLst>
          </p:cNvPr>
          <p:cNvSpPr txBox="1"/>
          <p:nvPr/>
        </p:nvSpPr>
        <p:spPr>
          <a:xfrm>
            <a:off x="434548" y="5182957"/>
            <a:ext cx="7541052" cy="8745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US" spc="100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-- souls – </a:t>
            </a: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souls_name 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user_souls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keys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.toList().join(</a:t>
            </a:r>
            <a:r>
              <a:rPr lang="ko-KR" altLang="ko-KR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','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br>
              <a:rPr lang="ko-KR" altLang="ko-KR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</a:br>
            <a:r>
              <a:rPr lang="ko-KR" altLang="ko-KR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String souls_level 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= </a:t>
            </a:r>
            <a:r>
              <a:rPr lang="ko-KR" altLang="ko-KR" dirty="0">
                <a:solidFill>
                  <a:srgbClr val="FFFF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user_souls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</a:t>
            </a:r>
            <a:r>
              <a:rPr lang="ko-KR" altLang="ko-KR" dirty="0">
                <a:solidFill>
                  <a:srgbClr val="ED94FF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values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.toList().join(</a:t>
            </a:r>
            <a:r>
              <a:rPr lang="ko-KR" altLang="ko-KR" dirty="0">
                <a:solidFill>
                  <a:srgbClr val="54B33E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','</a:t>
            </a:r>
            <a:r>
              <a:rPr lang="ko-KR" altLang="ko-KR" dirty="0">
                <a:solidFill>
                  <a:srgbClr val="EBEBEB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)</a:t>
            </a:r>
            <a:r>
              <a:rPr lang="ko-KR" altLang="ko-KR" b="1" dirty="0">
                <a:solidFill>
                  <a:srgbClr val="ED864A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t>;</a:t>
            </a:r>
            <a:endParaRPr lang="ko-KR" altLang="ko-KR" dirty="0"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1372E183-2005-97A4-45CF-E4B5BE02CD17}"/>
              </a:ext>
            </a:extLst>
          </p:cNvPr>
          <p:cNvGrpSpPr/>
          <p:nvPr/>
        </p:nvGrpSpPr>
        <p:grpSpPr>
          <a:xfrm rot="2700000">
            <a:off x="9552066" y="5170565"/>
            <a:ext cx="3901920" cy="3901920"/>
            <a:chOff x="0" y="0"/>
            <a:chExt cx="1913890" cy="1913890"/>
          </a:xfrm>
        </p:grpSpPr>
        <p:sp>
          <p:nvSpPr>
            <p:cNvPr id="32" name="Freeform 7">
              <a:extLst>
                <a:ext uri="{FF2B5EF4-FFF2-40B4-BE49-F238E27FC236}">
                  <a16:creationId xmlns:a16="http://schemas.microsoft.com/office/drawing/2014/main" id="{56ADFD4A-DE70-77B5-7057-6749E1F9EA1C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986999" y="482601"/>
            <a:ext cx="10218003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334" spc="267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Data Conversion</a:t>
            </a:r>
          </a:p>
        </p:txBody>
      </p:sp>
      <p:grpSp>
        <p:nvGrpSpPr>
          <p:cNvPr id="33" name="Group 6">
            <a:extLst>
              <a:ext uri="{FF2B5EF4-FFF2-40B4-BE49-F238E27FC236}">
                <a16:creationId xmlns:a16="http://schemas.microsoft.com/office/drawing/2014/main" id="{9022E65A-5686-2F71-DB04-D593485C7755}"/>
              </a:ext>
            </a:extLst>
          </p:cNvPr>
          <p:cNvGrpSpPr/>
          <p:nvPr/>
        </p:nvGrpSpPr>
        <p:grpSpPr>
          <a:xfrm rot="2700000">
            <a:off x="9974469" y="5485695"/>
            <a:ext cx="3109362" cy="3067979"/>
            <a:chOff x="0" y="0"/>
            <a:chExt cx="1913890" cy="1913890"/>
          </a:xfrm>
        </p:grpSpPr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95075976-9EA1-B5A7-E585-A822D6110C5F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5" name="Group 6">
            <a:extLst>
              <a:ext uri="{FF2B5EF4-FFF2-40B4-BE49-F238E27FC236}">
                <a16:creationId xmlns:a16="http://schemas.microsoft.com/office/drawing/2014/main" id="{F38F0572-1F6D-D185-90F5-CDA6C32E6987}"/>
              </a:ext>
            </a:extLst>
          </p:cNvPr>
          <p:cNvGrpSpPr/>
          <p:nvPr/>
        </p:nvGrpSpPr>
        <p:grpSpPr>
          <a:xfrm rot="2700000">
            <a:off x="10241039" y="-363348"/>
            <a:ext cx="3901920" cy="3901920"/>
            <a:chOff x="0" y="0"/>
            <a:chExt cx="1913890" cy="1913890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A70979CD-5BD8-E60B-94C8-EEFCEE34006B}"/>
                </a:ext>
              </a:extLst>
            </p:cNvPr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0"/>
            <a:ext cx="12192000" cy="278507"/>
            <a:chOff x="0" y="0"/>
            <a:chExt cx="6671512" cy="152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671512" cy="152400"/>
            </a:xfrm>
            <a:custGeom>
              <a:avLst/>
              <a:gdLst/>
              <a:ahLst/>
              <a:cxnLst/>
              <a:rect l="l" t="t" r="r" b="b"/>
              <a:pathLst>
                <a:path w="6671512" h="152400">
                  <a:moveTo>
                    <a:pt x="0" y="0"/>
                  </a:moveTo>
                  <a:lnTo>
                    <a:pt x="6671512" y="0"/>
                  </a:lnTo>
                  <a:lnTo>
                    <a:pt x="6671512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95B09ED3-3EAE-CE76-9E44-355AF3FFEE71}"/>
              </a:ext>
            </a:extLst>
          </p:cNvPr>
          <p:cNvGrpSpPr/>
          <p:nvPr/>
        </p:nvGrpSpPr>
        <p:grpSpPr>
          <a:xfrm rot="-5400000">
            <a:off x="752723" y="676523"/>
            <a:ext cx="475321" cy="1981633"/>
            <a:chOff x="-408241" y="-1855"/>
            <a:chExt cx="2353311" cy="5581882"/>
          </a:xfrm>
          <a:solidFill>
            <a:schemeClr val="bg1"/>
          </a:solidFill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B01C962A-571F-4888-94C1-F9FDCA99B0C4}"/>
                </a:ext>
              </a:extLst>
            </p:cNvPr>
            <p:cNvSpPr/>
            <p:nvPr/>
          </p:nvSpPr>
          <p:spPr>
            <a:xfrm>
              <a:off x="-408241" y="-1855"/>
              <a:ext cx="2353311" cy="5581882"/>
            </a:xfrm>
            <a:custGeom>
              <a:avLst/>
              <a:gdLst/>
              <a:ahLst/>
              <a:cxnLst/>
              <a:rect l="l" t="t" r="r" b="b"/>
              <a:pathLst>
                <a:path w="2353310" h="5581882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5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17961" y="1467018"/>
            <a:ext cx="5458252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Load data</a:t>
            </a:r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037C298D-2F65-8CD0-CFE6-735AC297F5FE}"/>
              </a:ext>
            </a:extLst>
          </p:cNvPr>
          <p:cNvSpPr/>
          <p:nvPr/>
        </p:nvSpPr>
        <p:spPr>
          <a:xfrm rot="16200000">
            <a:off x="753156" y="3945844"/>
            <a:ext cx="475321" cy="1981633"/>
          </a:xfrm>
          <a:custGeom>
            <a:avLst/>
            <a:gdLst/>
            <a:ahLst/>
            <a:cxnLst/>
            <a:rect l="l" t="t" r="r" b="b"/>
            <a:pathLst>
              <a:path w="2353310" h="5581882">
                <a:moveTo>
                  <a:pt x="784860" y="5514572"/>
                </a:moveTo>
                <a:cubicBezTo>
                  <a:pt x="905510" y="5555212"/>
                  <a:pt x="1042670" y="5581882"/>
                  <a:pt x="1177290" y="5581882"/>
                </a:cubicBezTo>
                <a:cubicBezTo>
                  <a:pt x="1311910" y="5581882"/>
                  <a:pt x="1441450" y="5559022"/>
                  <a:pt x="1560830" y="5518382"/>
                </a:cubicBezTo>
                <a:cubicBezTo>
                  <a:pt x="1563370" y="5517112"/>
                  <a:pt x="1565910" y="5517112"/>
                  <a:pt x="1568450" y="5515842"/>
                </a:cubicBezTo>
                <a:cubicBezTo>
                  <a:pt x="2016760" y="5353282"/>
                  <a:pt x="2346960" y="4924022"/>
                  <a:pt x="2353310" y="4414025"/>
                </a:cubicBezTo>
                <a:lnTo>
                  <a:pt x="2353310" y="0"/>
                </a:lnTo>
                <a:lnTo>
                  <a:pt x="0" y="0"/>
                </a:lnTo>
                <a:lnTo>
                  <a:pt x="0" y="4410668"/>
                </a:lnTo>
                <a:cubicBezTo>
                  <a:pt x="6350" y="4926562"/>
                  <a:pt x="331470" y="5355822"/>
                  <a:pt x="784860" y="5514572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C9842924-B255-A195-3B27-07D7CCDC3AC2}"/>
              </a:ext>
            </a:extLst>
          </p:cNvPr>
          <p:cNvSpPr txBox="1"/>
          <p:nvPr/>
        </p:nvSpPr>
        <p:spPr>
          <a:xfrm>
            <a:off x="192561" y="4737752"/>
            <a:ext cx="5458252" cy="312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spc="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Save data</a:t>
            </a:r>
          </a:p>
        </p:txBody>
      </p:sp>
      <p:sp>
        <p:nvSpPr>
          <p:cNvPr id="8" name="슬라이드 번호 개체 틀 14">
            <a:extLst>
              <a:ext uri="{FF2B5EF4-FFF2-40B4-BE49-F238E27FC236}">
                <a16:creationId xmlns:a16="http://schemas.microsoft.com/office/drawing/2014/main" id="{37299FA6-6744-7AC4-C8B2-D28E25C96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8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5223" y="431800"/>
            <a:ext cx="6645616" cy="839948"/>
            <a:chOff x="0" y="0"/>
            <a:chExt cx="3636508" cy="4596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6508" cy="459623"/>
            </a:xfrm>
            <a:custGeom>
              <a:avLst/>
              <a:gdLst/>
              <a:ahLst/>
              <a:cxnLst/>
              <a:rect l="l" t="t" r="r" b="b"/>
              <a:pathLst>
                <a:path w="3636508" h="459623">
                  <a:moveTo>
                    <a:pt x="0" y="0"/>
                  </a:moveTo>
                  <a:lnTo>
                    <a:pt x="3636508" y="0"/>
                  </a:lnTo>
                  <a:lnTo>
                    <a:pt x="3636508" y="459623"/>
                  </a:lnTo>
                  <a:lnTo>
                    <a:pt x="0" y="459623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4" name="Group 4"/>
          <p:cNvGrpSpPr/>
          <p:nvPr/>
        </p:nvGrpSpPr>
        <p:grpSpPr>
          <a:xfrm rot="-2700000">
            <a:off x="-2188694" y="-2188694"/>
            <a:ext cx="4377387" cy="4377387"/>
            <a:chOff x="0" y="0"/>
            <a:chExt cx="1913890" cy="191389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 rot="2700000">
            <a:off x="-1950960" y="-1950960"/>
            <a:ext cx="3901920" cy="3901920"/>
            <a:chOff x="0" y="0"/>
            <a:chExt cx="1913890" cy="19138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2700000">
            <a:off x="-2188694" y="4669307"/>
            <a:ext cx="4377387" cy="4377387"/>
            <a:chOff x="0" y="0"/>
            <a:chExt cx="1913890" cy="19138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0" name="Group 10"/>
          <p:cNvGrpSpPr/>
          <p:nvPr/>
        </p:nvGrpSpPr>
        <p:grpSpPr>
          <a:xfrm rot="2700000">
            <a:off x="-1950960" y="4907040"/>
            <a:ext cx="3901920" cy="3901920"/>
            <a:chOff x="0" y="0"/>
            <a:chExt cx="1913890" cy="191389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2188694" y="5411551"/>
            <a:ext cx="4377387" cy="4377387"/>
            <a:chOff x="0" y="0"/>
            <a:chExt cx="1913890" cy="19138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 rot="2700000">
            <a:off x="-1950960" y="5649283"/>
            <a:ext cx="3901920" cy="3901920"/>
            <a:chOff x="0" y="0"/>
            <a:chExt cx="1913890" cy="19138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665239" y="497070"/>
            <a:ext cx="221156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5334" spc="267" dirty="0">
                <a:solidFill>
                  <a:srgbClr val="FFFFFF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Main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6752884" y="0"/>
            <a:ext cx="5439116" cy="6858000"/>
            <a:chOff x="0" y="0"/>
            <a:chExt cx="2976306" cy="37527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76306" cy="3752726"/>
            </a:xfrm>
            <a:custGeom>
              <a:avLst/>
              <a:gdLst/>
              <a:ahLst/>
              <a:cxnLst/>
              <a:rect l="l" t="t" r="r" b="b"/>
              <a:pathLst>
                <a:path w="2976306" h="3752726">
                  <a:moveTo>
                    <a:pt x="0" y="0"/>
                  </a:moveTo>
                  <a:lnTo>
                    <a:pt x="2976306" y="0"/>
                  </a:lnTo>
                  <a:lnTo>
                    <a:pt x="2976306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61BECF-2FA2-0AC9-642A-848AB9D3D718}"/>
              </a:ext>
            </a:extLst>
          </p:cNvPr>
          <p:cNvSpPr/>
          <p:nvPr/>
        </p:nvSpPr>
        <p:spPr>
          <a:xfrm>
            <a:off x="5232400" y="1474948"/>
            <a:ext cx="6858000" cy="3427252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DB4279-BB7D-080C-D281-D1096E37600E}"/>
              </a:ext>
            </a:extLst>
          </p:cNvPr>
          <p:cNvSpPr txBox="1"/>
          <p:nvPr/>
        </p:nvSpPr>
        <p:spPr>
          <a:xfrm>
            <a:off x="1495633" y="1590139"/>
            <a:ext cx="4497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1. Create user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database create</a:t>
            </a:r>
          </a:p>
          <a:p>
            <a:endParaRPr lang="en-US" altLang="ko-KR" sz="28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2. Delete user</a:t>
            </a:r>
          </a:p>
          <a:p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- database delete</a:t>
            </a:r>
          </a:p>
          <a:p>
            <a:endParaRPr lang="en-US" altLang="ko-KR" sz="2000" dirty="0">
              <a:solidFill>
                <a:srgbClr val="2B4A9D"/>
              </a:solidFill>
              <a:latin typeface="던파 비트비트체 TTF" panose="02000803000000000000" pitchFamily="2" charset="-127"/>
              <a:ea typeface="던파 비트비트체 TTF" panose="02000803000000000000" pitchFamily="2" charset="-127"/>
            </a:endParaRP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3. Start</a:t>
            </a:r>
          </a:p>
          <a:p>
            <a:r>
              <a:rPr lang="en-US" altLang="ko-KR" sz="32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	</a:t>
            </a:r>
            <a:r>
              <a:rPr lang="en-US" altLang="ko-KR" sz="2000" dirty="0">
                <a:solidFill>
                  <a:srgbClr val="2B4A9D"/>
                </a:solidFill>
                <a:latin typeface="던파 비트비트체 TTF" panose="02000803000000000000" pitchFamily="2" charset="-127"/>
                <a:ea typeface="던파 비트비트체 TTF" panose="02000803000000000000" pitchFamily="2" charset="-127"/>
              </a:rPr>
              <a:t>-database select</a:t>
            </a:r>
          </a:p>
        </p:txBody>
      </p:sp>
      <p:pic>
        <p:nvPicPr>
          <p:cNvPr id="31" name="그림 30" descr="스크린샷, 예술이(가) 표시된 사진&#10;&#10;자동 생성된 설명">
            <a:extLst>
              <a:ext uri="{FF2B5EF4-FFF2-40B4-BE49-F238E27FC236}">
                <a16:creationId xmlns:a16="http://schemas.microsoft.com/office/drawing/2014/main" id="{103AD915-5986-9CE9-3CD3-EADFADF68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795" y="1549400"/>
            <a:ext cx="6840805" cy="3288000"/>
          </a:xfrm>
          <a:prstGeom prst="rect">
            <a:avLst/>
          </a:prstGeom>
        </p:spPr>
      </p:pic>
      <p:sp>
        <p:nvSpPr>
          <p:cNvPr id="16" name="슬라이드 번호 개체 틀 14">
            <a:extLst>
              <a:ext uri="{FF2B5EF4-FFF2-40B4-BE49-F238E27FC236}">
                <a16:creationId xmlns:a16="http://schemas.microsoft.com/office/drawing/2014/main" id="{214CD3EC-EBB0-3344-24B2-8E37D5BB2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5932" y="6503035"/>
            <a:ext cx="1473200" cy="300783"/>
          </a:xfrm>
        </p:spPr>
        <p:txBody>
          <a:bodyPr/>
          <a:lstStyle/>
          <a:p>
            <a:fld id="{B6F15528-21DE-4FAA-801E-634DDDAF4B2B}" type="slidenum">
              <a:rPr lang="en-US">
                <a:solidFill>
                  <a:schemeClr val="tx1"/>
                </a:solidFill>
                <a:latin typeface="MBC 1961 Medium" panose="02020603020101020101" pitchFamily="18" charset="-127"/>
                <a:ea typeface="MBC 1961 Medium" panose="02020603020101020101" pitchFamily="18" charset="-127"/>
              </a:rPr>
              <a:pPr/>
              <a:t>9</a:t>
            </a:fld>
            <a:endParaRPr lang="en-US" dirty="0">
              <a:solidFill>
                <a:schemeClr val="tx1"/>
              </a:solidFill>
              <a:latin typeface="MBC 1961 Medium" panose="02020603020101020101" pitchFamily="18" charset="-127"/>
              <a:ea typeface="MBC 1961 Medium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2522</Words>
  <Application>Microsoft Office PowerPoint</Application>
  <PresentationFormat>와이드스크린</PresentationFormat>
  <Paragraphs>283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Arial</vt:lpstr>
      <vt:lpstr>MBC 1961 Medium</vt:lpstr>
      <vt:lpstr>맑은 고딕</vt:lpstr>
      <vt:lpstr>던파 비트비트체 TTF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호중 강</dc:creator>
  <cp:lastModifiedBy>호중 강</cp:lastModifiedBy>
  <cp:revision>14</cp:revision>
  <dcterms:created xsi:type="dcterms:W3CDTF">2023-08-14T09:25:50Z</dcterms:created>
  <dcterms:modified xsi:type="dcterms:W3CDTF">2023-08-18T03:29:50Z</dcterms:modified>
</cp:coreProperties>
</file>